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7" r:id="rId1"/>
  </p:sldMasterIdLst>
  <p:notesMasterIdLst>
    <p:notesMasterId r:id="rId23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BE637B-9510-F447-A7A0-F924C9555F75}" type="doc">
      <dgm:prSet loTypeId="urn:microsoft.com/office/officeart/2009/3/layout/RandomtoResult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74BD15-6432-C34B-9514-5D2DDB6B03B1}">
      <dgm:prSet phldrT="[Текст]"/>
      <dgm:spPr/>
      <dgm:t>
        <a:bodyPr/>
        <a:lstStyle/>
        <a:p>
          <a:r>
            <a:rPr lang="ru-RU" dirty="0"/>
            <a:t>от 15 до 40% обучающихся начальных классов общеобразовательной     школы</a:t>
          </a:r>
        </a:p>
      </dgm:t>
    </dgm:pt>
    <dgm:pt modelId="{73C9595A-DE9F-C84C-91A4-5AE6E8BAE404}" type="parTrans" cxnId="{7D11C94F-016E-6A4D-9B61-15D195A21DAC}">
      <dgm:prSet/>
      <dgm:spPr/>
      <dgm:t>
        <a:bodyPr/>
        <a:lstStyle/>
        <a:p>
          <a:endParaRPr lang="ru-RU"/>
        </a:p>
      </dgm:t>
    </dgm:pt>
    <dgm:pt modelId="{0C13FBB9-88AD-3049-80AE-2BD06E0866C2}" type="sibTrans" cxnId="{7D11C94F-016E-6A4D-9B61-15D195A21DAC}">
      <dgm:prSet/>
      <dgm:spPr/>
      <dgm:t>
        <a:bodyPr/>
        <a:lstStyle/>
        <a:p>
          <a:endParaRPr lang="ru-RU"/>
        </a:p>
      </dgm:t>
    </dgm:pt>
    <dgm:pt modelId="{D32C6C89-B7A8-8443-A09F-C51D99386249}">
      <dgm:prSet phldrT="[Текст]"/>
      <dgm:spPr/>
      <dgm:t>
        <a:bodyPr/>
        <a:lstStyle/>
        <a:p>
          <a:r>
            <a:rPr lang="ru-RU" dirty="0"/>
            <a:t>от 10 до12 детей в каждом классе имеют те или иные школьные трудности</a:t>
          </a:r>
        </a:p>
      </dgm:t>
    </dgm:pt>
    <dgm:pt modelId="{975DE444-AA77-F947-9A25-71249477895E}" type="parTrans" cxnId="{74F1E8F9-925E-8845-A0EC-EF353A586D14}">
      <dgm:prSet/>
      <dgm:spPr/>
      <dgm:t>
        <a:bodyPr/>
        <a:lstStyle/>
        <a:p>
          <a:endParaRPr lang="ru-RU"/>
        </a:p>
      </dgm:t>
    </dgm:pt>
    <dgm:pt modelId="{666D0A07-D480-1B47-B7D0-C94688D3045C}" type="sibTrans" cxnId="{74F1E8F9-925E-8845-A0EC-EF353A586D14}">
      <dgm:prSet/>
      <dgm:spPr/>
      <dgm:t>
        <a:bodyPr/>
        <a:lstStyle/>
        <a:p>
          <a:endParaRPr lang="ru-RU"/>
        </a:p>
      </dgm:t>
    </dgm:pt>
    <dgm:pt modelId="{FC895AAF-20D2-F845-8573-F50DBED0792B}" type="pres">
      <dgm:prSet presAssocID="{70BE637B-9510-F447-A7A0-F924C9555F75}" presName="Name0" presStyleCnt="0">
        <dgm:presLayoutVars>
          <dgm:dir/>
          <dgm:animOne val="branch"/>
          <dgm:animLvl val="lvl"/>
        </dgm:presLayoutVars>
      </dgm:prSet>
      <dgm:spPr/>
    </dgm:pt>
    <dgm:pt modelId="{FB625BE2-B111-2D46-A6AD-092446385241}" type="pres">
      <dgm:prSet presAssocID="{2674BD15-6432-C34B-9514-5D2DDB6B03B1}" presName="chaos" presStyleCnt="0"/>
      <dgm:spPr/>
    </dgm:pt>
    <dgm:pt modelId="{6B99BB9B-1C11-F04A-9F12-16E49176B2A9}" type="pres">
      <dgm:prSet presAssocID="{2674BD15-6432-C34B-9514-5D2DDB6B03B1}" presName="parTx1" presStyleLbl="revTx" presStyleIdx="0" presStyleCnt="1" custLinFactNeighborX="-2206" custLinFactNeighborY="7808"/>
      <dgm:spPr/>
    </dgm:pt>
    <dgm:pt modelId="{0659BCA9-DB4F-8246-BB54-F3859AD72F8F}" type="pres">
      <dgm:prSet presAssocID="{2674BD15-6432-C34B-9514-5D2DDB6B03B1}" presName="c1" presStyleLbl="node1" presStyleIdx="0" presStyleCnt="19"/>
      <dgm:spPr/>
    </dgm:pt>
    <dgm:pt modelId="{0285F170-E3AE-764F-923E-F6B2BC0AD13A}" type="pres">
      <dgm:prSet presAssocID="{2674BD15-6432-C34B-9514-5D2DDB6B03B1}" presName="c2" presStyleLbl="node1" presStyleIdx="1" presStyleCnt="19"/>
      <dgm:spPr/>
    </dgm:pt>
    <dgm:pt modelId="{559BBF57-02D3-1545-B144-C82F60FF410B}" type="pres">
      <dgm:prSet presAssocID="{2674BD15-6432-C34B-9514-5D2DDB6B03B1}" presName="c3" presStyleLbl="node1" presStyleIdx="2" presStyleCnt="19"/>
      <dgm:spPr/>
    </dgm:pt>
    <dgm:pt modelId="{FE75A34F-C646-E340-BBD8-953BA6799265}" type="pres">
      <dgm:prSet presAssocID="{2674BD15-6432-C34B-9514-5D2DDB6B03B1}" presName="c4" presStyleLbl="node1" presStyleIdx="3" presStyleCnt="19"/>
      <dgm:spPr/>
    </dgm:pt>
    <dgm:pt modelId="{8BE85455-C384-0E45-9C79-83D61FF02B0A}" type="pres">
      <dgm:prSet presAssocID="{2674BD15-6432-C34B-9514-5D2DDB6B03B1}" presName="c5" presStyleLbl="node1" presStyleIdx="4" presStyleCnt="19"/>
      <dgm:spPr/>
    </dgm:pt>
    <dgm:pt modelId="{CFF95589-C21A-3843-ADF8-1A9837696055}" type="pres">
      <dgm:prSet presAssocID="{2674BD15-6432-C34B-9514-5D2DDB6B03B1}" presName="c6" presStyleLbl="node1" presStyleIdx="5" presStyleCnt="19"/>
      <dgm:spPr/>
    </dgm:pt>
    <dgm:pt modelId="{786E8BA3-4EE9-AA4B-A399-E8CFC1DCAF36}" type="pres">
      <dgm:prSet presAssocID="{2674BD15-6432-C34B-9514-5D2DDB6B03B1}" presName="c7" presStyleLbl="node1" presStyleIdx="6" presStyleCnt="19"/>
      <dgm:spPr/>
    </dgm:pt>
    <dgm:pt modelId="{727B95CC-6C20-554E-83F6-40351B39A143}" type="pres">
      <dgm:prSet presAssocID="{2674BD15-6432-C34B-9514-5D2DDB6B03B1}" presName="c8" presStyleLbl="node1" presStyleIdx="7" presStyleCnt="19"/>
      <dgm:spPr/>
    </dgm:pt>
    <dgm:pt modelId="{BBF3408F-3996-6B46-B0E3-1E3FA0ED19FE}" type="pres">
      <dgm:prSet presAssocID="{2674BD15-6432-C34B-9514-5D2DDB6B03B1}" presName="c9" presStyleLbl="node1" presStyleIdx="8" presStyleCnt="19"/>
      <dgm:spPr/>
    </dgm:pt>
    <dgm:pt modelId="{009612DA-24D3-974E-87DB-FE32AB872C98}" type="pres">
      <dgm:prSet presAssocID="{2674BD15-6432-C34B-9514-5D2DDB6B03B1}" presName="c10" presStyleLbl="node1" presStyleIdx="9" presStyleCnt="19"/>
      <dgm:spPr/>
    </dgm:pt>
    <dgm:pt modelId="{7AAA002C-8CD6-C442-85BD-81337BDB381B}" type="pres">
      <dgm:prSet presAssocID="{2674BD15-6432-C34B-9514-5D2DDB6B03B1}" presName="c11" presStyleLbl="node1" presStyleIdx="10" presStyleCnt="19"/>
      <dgm:spPr/>
    </dgm:pt>
    <dgm:pt modelId="{4D49B6E1-CA62-A64E-9A21-4684370F78FE}" type="pres">
      <dgm:prSet presAssocID="{2674BD15-6432-C34B-9514-5D2DDB6B03B1}" presName="c12" presStyleLbl="node1" presStyleIdx="11" presStyleCnt="19"/>
      <dgm:spPr/>
    </dgm:pt>
    <dgm:pt modelId="{E9B4337C-BDE0-9E4C-9C83-7D9CC35B2EFB}" type="pres">
      <dgm:prSet presAssocID="{2674BD15-6432-C34B-9514-5D2DDB6B03B1}" presName="c13" presStyleLbl="node1" presStyleIdx="12" presStyleCnt="19"/>
      <dgm:spPr/>
    </dgm:pt>
    <dgm:pt modelId="{5A9E759A-49FB-C04D-A503-3A01F73C08F6}" type="pres">
      <dgm:prSet presAssocID="{2674BD15-6432-C34B-9514-5D2DDB6B03B1}" presName="c14" presStyleLbl="node1" presStyleIdx="13" presStyleCnt="19"/>
      <dgm:spPr/>
    </dgm:pt>
    <dgm:pt modelId="{3EE3D35C-5882-DD4A-AFBD-F671AD1F6598}" type="pres">
      <dgm:prSet presAssocID="{2674BD15-6432-C34B-9514-5D2DDB6B03B1}" presName="c15" presStyleLbl="node1" presStyleIdx="14" presStyleCnt="19"/>
      <dgm:spPr/>
    </dgm:pt>
    <dgm:pt modelId="{460A87CA-8CDC-B846-81C5-6D39F2ED67A5}" type="pres">
      <dgm:prSet presAssocID="{2674BD15-6432-C34B-9514-5D2DDB6B03B1}" presName="c16" presStyleLbl="node1" presStyleIdx="15" presStyleCnt="19"/>
      <dgm:spPr/>
    </dgm:pt>
    <dgm:pt modelId="{F56B48CF-FEF8-3746-B2AE-C257DA167DBB}" type="pres">
      <dgm:prSet presAssocID="{2674BD15-6432-C34B-9514-5D2DDB6B03B1}" presName="c17" presStyleLbl="node1" presStyleIdx="16" presStyleCnt="19"/>
      <dgm:spPr/>
    </dgm:pt>
    <dgm:pt modelId="{103CB696-D031-AB41-BF6B-063B4A53DD4B}" type="pres">
      <dgm:prSet presAssocID="{2674BD15-6432-C34B-9514-5D2DDB6B03B1}" presName="c18" presStyleLbl="node1" presStyleIdx="17" presStyleCnt="19"/>
      <dgm:spPr/>
    </dgm:pt>
    <dgm:pt modelId="{F20629E0-42BD-324E-BF7F-F007C6A80969}" type="pres">
      <dgm:prSet presAssocID="{0C13FBB9-88AD-3049-80AE-2BD06E0866C2}" presName="chevronComposite1" presStyleCnt="0"/>
      <dgm:spPr/>
    </dgm:pt>
    <dgm:pt modelId="{A2EEE515-730D-724A-A3CF-B6D67EB27662}" type="pres">
      <dgm:prSet presAssocID="{0C13FBB9-88AD-3049-80AE-2BD06E0866C2}" presName="chevron1" presStyleLbl="sibTrans2D1" presStyleIdx="0" presStyleCnt="2"/>
      <dgm:spPr/>
    </dgm:pt>
    <dgm:pt modelId="{1346AF5C-3260-AB40-96E1-AC36BE221CAC}" type="pres">
      <dgm:prSet presAssocID="{0C13FBB9-88AD-3049-80AE-2BD06E0866C2}" presName="spChevron1" presStyleCnt="0"/>
      <dgm:spPr/>
    </dgm:pt>
    <dgm:pt modelId="{AFF9C727-AA40-CE48-9DDC-C4C805EBA55A}" type="pres">
      <dgm:prSet presAssocID="{0C13FBB9-88AD-3049-80AE-2BD06E0866C2}" presName="overlap" presStyleCnt="0"/>
      <dgm:spPr/>
    </dgm:pt>
    <dgm:pt modelId="{C1F8D1E0-7DF8-A442-9E5D-55C1F650255D}" type="pres">
      <dgm:prSet presAssocID="{0C13FBB9-88AD-3049-80AE-2BD06E0866C2}" presName="chevronComposite2" presStyleCnt="0"/>
      <dgm:spPr/>
    </dgm:pt>
    <dgm:pt modelId="{C89621BD-9082-5848-8FB5-EE717ED700E8}" type="pres">
      <dgm:prSet presAssocID="{0C13FBB9-88AD-3049-80AE-2BD06E0866C2}" presName="chevron2" presStyleLbl="sibTrans2D1" presStyleIdx="1" presStyleCnt="2"/>
      <dgm:spPr/>
    </dgm:pt>
    <dgm:pt modelId="{DA51AC72-4385-224D-A3BA-276E1C231C0D}" type="pres">
      <dgm:prSet presAssocID="{0C13FBB9-88AD-3049-80AE-2BD06E0866C2}" presName="spChevron2" presStyleCnt="0"/>
      <dgm:spPr/>
    </dgm:pt>
    <dgm:pt modelId="{3A7CB835-3C6D-F84F-ACFD-C588CCCB81C0}" type="pres">
      <dgm:prSet presAssocID="{D32C6C89-B7A8-8443-A09F-C51D99386249}" presName="last" presStyleCnt="0"/>
      <dgm:spPr/>
    </dgm:pt>
    <dgm:pt modelId="{70053B98-74B9-9B44-8AA6-90C1F6758646}" type="pres">
      <dgm:prSet presAssocID="{D32C6C89-B7A8-8443-A09F-C51D99386249}" presName="circleTx" presStyleLbl="node1" presStyleIdx="18" presStyleCnt="19"/>
      <dgm:spPr/>
    </dgm:pt>
    <dgm:pt modelId="{B2517C96-5258-8746-9301-3409E4785D2C}" type="pres">
      <dgm:prSet presAssocID="{D32C6C89-B7A8-8443-A09F-C51D99386249}" presName="spN" presStyleCnt="0"/>
      <dgm:spPr/>
    </dgm:pt>
  </dgm:ptLst>
  <dgm:cxnLst>
    <dgm:cxn modelId="{03883F13-4F1C-EC4D-828A-5507CABB5FB9}" type="presOf" srcId="{2674BD15-6432-C34B-9514-5D2DDB6B03B1}" destId="{6B99BB9B-1C11-F04A-9F12-16E49176B2A9}" srcOrd="0" destOrd="0" presId="urn:microsoft.com/office/officeart/2009/3/layout/RandomtoResultProcess"/>
    <dgm:cxn modelId="{88B70219-A093-BA43-BEBE-4C2845411706}" type="presOf" srcId="{D32C6C89-B7A8-8443-A09F-C51D99386249}" destId="{70053B98-74B9-9B44-8AA6-90C1F6758646}" srcOrd="0" destOrd="0" presId="urn:microsoft.com/office/officeart/2009/3/layout/RandomtoResultProcess"/>
    <dgm:cxn modelId="{7D11C94F-016E-6A4D-9B61-15D195A21DAC}" srcId="{70BE637B-9510-F447-A7A0-F924C9555F75}" destId="{2674BD15-6432-C34B-9514-5D2DDB6B03B1}" srcOrd="0" destOrd="0" parTransId="{73C9595A-DE9F-C84C-91A4-5AE6E8BAE404}" sibTransId="{0C13FBB9-88AD-3049-80AE-2BD06E0866C2}"/>
    <dgm:cxn modelId="{0076A9E8-9BE0-9344-9309-CF404C98339D}" type="presOf" srcId="{70BE637B-9510-F447-A7A0-F924C9555F75}" destId="{FC895AAF-20D2-F845-8573-F50DBED0792B}" srcOrd="0" destOrd="0" presId="urn:microsoft.com/office/officeart/2009/3/layout/RandomtoResultProcess"/>
    <dgm:cxn modelId="{74F1E8F9-925E-8845-A0EC-EF353A586D14}" srcId="{70BE637B-9510-F447-A7A0-F924C9555F75}" destId="{D32C6C89-B7A8-8443-A09F-C51D99386249}" srcOrd="1" destOrd="0" parTransId="{975DE444-AA77-F947-9A25-71249477895E}" sibTransId="{666D0A07-D480-1B47-B7D0-C94688D3045C}"/>
    <dgm:cxn modelId="{0EE69609-C161-944D-8C85-5F356F04F3C2}" type="presParOf" srcId="{FC895AAF-20D2-F845-8573-F50DBED0792B}" destId="{FB625BE2-B111-2D46-A6AD-092446385241}" srcOrd="0" destOrd="0" presId="urn:microsoft.com/office/officeart/2009/3/layout/RandomtoResultProcess"/>
    <dgm:cxn modelId="{9D5E3766-98EF-FB4A-9B52-0A3366E13B45}" type="presParOf" srcId="{FB625BE2-B111-2D46-A6AD-092446385241}" destId="{6B99BB9B-1C11-F04A-9F12-16E49176B2A9}" srcOrd="0" destOrd="0" presId="urn:microsoft.com/office/officeart/2009/3/layout/RandomtoResultProcess"/>
    <dgm:cxn modelId="{E55B088D-7E49-EE45-BDDC-BC3A47C5A2F3}" type="presParOf" srcId="{FB625BE2-B111-2D46-A6AD-092446385241}" destId="{0659BCA9-DB4F-8246-BB54-F3859AD72F8F}" srcOrd="1" destOrd="0" presId="urn:microsoft.com/office/officeart/2009/3/layout/RandomtoResultProcess"/>
    <dgm:cxn modelId="{E0FCE0FA-E7EB-844D-8CD5-97C222E776D8}" type="presParOf" srcId="{FB625BE2-B111-2D46-A6AD-092446385241}" destId="{0285F170-E3AE-764F-923E-F6B2BC0AD13A}" srcOrd="2" destOrd="0" presId="urn:microsoft.com/office/officeart/2009/3/layout/RandomtoResultProcess"/>
    <dgm:cxn modelId="{810D85CF-A7F7-3E4E-8B9C-C3BFC7C438D2}" type="presParOf" srcId="{FB625BE2-B111-2D46-A6AD-092446385241}" destId="{559BBF57-02D3-1545-B144-C82F60FF410B}" srcOrd="3" destOrd="0" presId="urn:microsoft.com/office/officeart/2009/3/layout/RandomtoResultProcess"/>
    <dgm:cxn modelId="{42DF4F22-AAF3-954D-98F0-FD031D1B2964}" type="presParOf" srcId="{FB625BE2-B111-2D46-A6AD-092446385241}" destId="{FE75A34F-C646-E340-BBD8-953BA6799265}" srcOrd="4" destOrd="0" presId="urn:microsoft.com/office/officeart/2009/3/layout/RandomtoResultProcess"/>
    <dgm:cxn modelId="{C2C9549E-BCC8-5A4E-9522-487339E2E64D}" type="presParOf" srcId="{FB625BE2-B111-2D46-A6AD-092446385241}" destId="{8BE85455-C384-0E45-9C79-83D61FF02B0A}" srcOrd="5" destOrd="0" presId="urn:microsoft.com/office/officeart/2009/3/layout/RandomtoResultProcess"/>
    <dgm:cxn modelId="{28EBBF67-F20F-284F-8C2D-4D28E4FF9C10}" type="presParOf" srcId="{FB625BE2-B111-2D46-A6AD-092446385241}" destId="{CFF95589-C21A-3843-ADF8-1A9837696055}" srcOrd="6" destOrd="0" presId="urn:microsoft.com/office/officeart/2009/3/layout/RandomtoResultProcess"/>
    <dgm:cxn modelId="{7DF0D109-C8EA-D44F-875E-C53866B41717}" type="presParOf" srcId="{FB625BE2-B111-2D46-A6AD-092446385241}" destId="{786E8BA3-4EE9-AA4B-A399-E8CFC1DCAF36}" srcOrd="7" destOrd="0" presId="urn:microsoft.com/office/officeart/2009/3/layout/RandomtoResultProcess"/>
    <dgm:cxn modelId="{9A46642A-7C0E-FA45-A3C3-FE17EDFB8AEC}" type="presParOf" srcId="{FB625BE2-B111-2D46-A6AD-092446385241}" destId="{727B95CC-6C20-554E-83F6-40351B39A143}" srcOrd="8" destOrd="0" presId="urn:microsoft.com/office/officeart/2009/3/layout/RandomtoResultProcess"/>
    <dgm:cxn modelId="{8384A409-8CAF-A747-A481-63EA9107ACB5}" type="presParOf" srcId="{FB625BE2-B111-2D46-A6AD-092446385241}" destId="{BBF3408F-3996-6B46-B0E3-1E3FA0ED19FE}" srcOrd="9" destOrd="0" presId="urn:microsoft.com/office/officeart/2009/3/layout/RandomtoResultProcess"/>
    <dgm:cxn modelId="{92EF8BFC-BA6E-6E41-A7C0-8EA5A726472B}" type="presParOf" srcId="{FB625BE2-B111-2D46-A6AD-092446385241}" destId="{009612DA-24D3-974E-87DB-FE32AB872C98}" srcOrd="10" destOrd="0" presId="urn:microsoft.com/office/officeart/2009/3/layout/RandomtoResultProcess"/>
    <dgm:cxn modelId="{A6304B6B-D698-DC4F-BA37-FC7C62A2148D}" type="presParOf" srcId="{FB625BE2-B111-2D46-A6AD-092446385241}" destId="{7AAA002C-8CD6-C442-85BD-81337BDB381B}" srcOrd="11" destOrd="0" presId="urn:microsoft.com/office/officeart/2009/3/layout/RandomtoResultProcess"/>
    <dgm:cxn modelId="{5BDCCAF0-17C1-D641-A012-0779E3D73784}" type="presParOf" srcId="{FB625BE2-B111-2D46-A6AD-092446385241}" destId="{4D49B6E1-CA62-A64E-9A21-4684370F78FE}" srcOrd="12" destOrd="0" presId="urn:microsoft.com/office/officeart/2009/3/layout/RandomtoResultProcess"/>
    <dgm:cxn modelId="{B908B7C9-BB23-9B43-89FD-ECA3D7A07EDF}" type="presParOf" srcId="{FB625BE2-B111-2D46-A6AD-092446385241}" destId="{E9B4337C-BDE0-9E4C-9C83-7D9CC35B2EFB}" srcOrd="13" destOrd="0" presId="urn:microsoft.com/office/officeart/2009/3/layout/RandomtoResultProcess"/>
    <dgm:cxn modelId="{A2D95A1D-F8A8-164E-8755-A5E7747DF8B1}" type="presParOf" srcId="{FB625BE2-B111-2D46-A6AD-092446385241}" destId="{5A9E759A-49FB-C04D-A503-3A01F73C08F6}" srcOrd="14" destOrd="0" presId="urn:microsoft.com/office/officeart/2009/3/layout/RandomtoResultProcess"/>
    <dgm:cxn modelId="{1F4F16AD-FA40-B348-BEB5-45B11376B09C}" type="presParOf" srcId="{FB625BE2-B111-2D46-A6AD-092446385241}" destId="{3EE3D35C-5882-DD4A-AFBD-F671AD1F6598}" srcOrd="15" destOrd="0" presId="urn:microsoft.com/office/officeart/2009/3/layout/RandomtoResultProcess"/>
    <dgm:cxn modelId="{62E5C9C2-C1B9-544D-A33A-97B92B3095D0}" type="presParOf" srcId="{FB625BE2-B111-2D46-A6AD-092446385241}" destId="{460A87CA-8CDC-B846-81C5-6D39F2ED67A5}" srcOrd="16" destOrd="0" presId="urn:microsoft.com/office/officeart/2009/3/layout/RandomtoResultProcess"/>
    <dgm:cxn modelId="{DB171AA7-A41B-B549-B950-DBD72CE270E0}" type="presParOf" srcId="{FB625BE2-B111-2D46-A6AD-092446385241}" destId="{F56B48CF-FEF8-3746-B2AE-C257DA167DBB}" srcOrd="17" destOrd="0" presId="urn:microsoft.com/office/officeart/2009/3/layout/RandomtoResultProcess"/>
    <dgm:cxn modelId="{81F582F2-73C5-824B-B3F5-4226E0489C47}" type="presParOf" srcId="{FB625BE2-B111-2D46-A6AD-092446385241}" destId="{103CB696-D031-AB41-BF6B-063B4A53DD4B}" srcOrd="18" destOrd="0" presId="urn:microsoft.com/office/officeart/2009/3/layout/RandomtoResultProcess"/>
    <dgm:cxn modelId="{5C7BCDCD-CA81-C848-A780-AD1AA065369A}" type="presParOf" srcId="{FC895AAF-20D2-F845-8573-F50DBED0792B}" destId="{F20629E0-42BD-324E-BF7F-F007C6A80969}" srcOrd="1" destOrd="0" presId="urn:microsoft.com/office/officeart/2009/3/layout/RandomtoResultProcess"/>
    <dgm:cxn modelId="{26E36D4A-94C9-9F40-AB87-412871F95294}" type="presParOf" srcId="{F20629E0-42BD-324E-BF7F-F007C6A80969}" destId="{A2EEE515-730D-724A-A3CF-B6D67EB27662}" srcOrd="0" destOrd="0" presId="urn:microsoft.com/office/officeart/2009/3/layout/RandomtoResultProcess"/>
    <dgm:cxn modelId="{E973944B-909F-6946-995B-94CA815ECF64}" type="presParOf" srcId="{F20629E0-42BD-324E-BF7F-F007C6A80969}" destId="{1346AF5C-3260-AB40-96E1-AC36BE221CAC}" srcOrd="1" destOrd="0" presId="urn:microsoft.com/office/officeart/2009/3/layout/RandomtoResultProcess"/>
    <dgm:cxn modelId="{02B16DE4-5783-E14E-8046-668AEB26E58E}" type="presParOf" srcId="{FC895AAF-20D2-F845-8573-F50DBED0792B}" destId="{AFF9C727-AA40-CE48-9DDC-C4C805EBA55A}" srcOrd="2" destOrd="0" presId="urn:microsoft.com/office/officeart/2009/3/layout/RandomtoResultProcess"/>
    <dgm:cxn modelId="{8BC9DF14-0F29-AB4D-BB22-3BA1A40F3625}" type="presParOf" srcId="{FC895AAF-20D2-F845-8573-F50DBED0792B}" destId="{C1F8D1E0-7DF8-A442-9E5D-55C1F650255D}" srcOrd="3" destOrd="0" presId="urn:microsoft.com/office/officeart/2009/3/layout/RandomtoResultProcess"/>
    <dgm:cxn modelId="{76917C85-9478-9D44-B7A9-25219F040C7B}" type="presParOf" srcId="{C1F8D1E0-7DF8-A442-9E5D-55C1F650255D}" destId="{C89621BD-9082-5848-8FB5-EE717ED700E8}" srcOrd="0" destOrd="0" presId="urn:microsoft.com/office/officeart/2009/3/layout/RandomtoResultProcess"/>
    <dgm:cxn modelId="{5587A722-4AE8-7743-A970-D27BE8BADBDB}" type="presParOf" srcId="{C1F8D1E0-7DF8-A442-9E5D-55C1F650255D}" destId="{DA51AC72-4385-224D-A3BA-276E1C231C0D}" srcOrd="1" destOrd="0" presId="urn:microsoft.com/office/officeart/2009/3/layout/RandomtoResultProcess"/>
    <dgm:cxn modelId="{982C5C0A-051B-6D41-8D09-0318FA4DA031}" type="presParOf" srcId="{FC895AAF-20D2-F845-8573-F50DBED0792B}" destId="{3A7CB835-3C6D-F84F-ACFD-C588CCCB81C0}" srcOrd="4" destOrd="0" presId="urn:microsoft.com/office/officeart/2009/3/layout/RandomtoResultProcess"/>
    <dgm:cxn modelId="{0F52D394-A102-4D42-BF7A-DD95FCD48115}" type="presParOf" srcId="{3A7CB835-3C6D-F84F-ACFD-C588CCCB81C0}" destId="{70053B98-74B9-9B44-8AA6-90C1F6758646}" srcOrd="0" destOrd="0" presId="urn:microsoft.com/office/officeart/2009/3/layout/RandomtoResultProcess"/>
    <dgm:cxn modelId="{2FD97733-58BF-CF4E-BA5C-BF0B3C4F8EBE}" type="presParOf" srcId="{3A7CB835-3C6D-F84F-ACFD-C588CCCB81C0}" destId="{B2517C96-5258-8746-9301-3409E4785D2C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1476E6-B950-F440-AE26-31778B69A574}" type="doc">
      <dgm:prSet loTypeId="urn:microsoft.com/office/officeart/2005/8/layout/l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AB2E9D-9681-6D4E-8E22-D78F638593E5}">
      <dgm:prSet phldrT="[Текст]" custT="1"/>
      <dgm:spPr/>
      <dgm:t>
        <a:bodyPr/>
        <a:lstStyle/>
        <a:p>
          <a:r>
            <a:rPr lang="ru-RU" sz="1800" dirty="0"/>
            <a:t>Психолого-педагогическое сопровождение обучающихся с ОВЗ </a:t>
          </a:r>
        </a:p>
      </dgm:t>
    </dgm:pt>
    <dgm:pt modelId="{7677BC2D-B9BC-B944-BD29-2D9F327E5042}" type="parTrans" cxnId="{203E55A8-3C72-7E4D-BBA9-FE81C5F407B8}">
      <dgm:prSet/>
      <dgm:spPr/>
      <dgm:t>
        <a:bodyPr/>
        <a:lstStyle/>
        <a:p>
          <a:endParaRPr lang="ru-RU"/>
        </a:p>
      </dgm:t>
    </dgm:pt>
    <dgm:pt modelId="{0179C176-749E-E14F-8954-C0236473C22F}" type="sibTrans" cxnId="{203E55A8-3C72-7E4D-BBA9-FE81C5F407B8}">
      <dgm:prSet/>
      <dgm:spPr/>
      <dgm:t>
        <a:bodyPr/>
        <a:lstStyle/>
        <a:p>
          <a:endParaRPr lang="ru-RU"/>
        </a:p>
      </dgm:t>
    </dgm:pt>
    <dgm:pt modelId="{4903456E-CF4A-1C4B-A088-8899E6DB231C}">
      <dgm:prSet phldrT="[Текст]"/>
      <dgm:spPr/>
      <dgm:t>
        <a:bodyPr/>
        <a:lstStyle/>
        <a:p>
          <a:r>
            <a:rPr lang="ru-RU" dirty="0"/>
            <a:t>1076 детей</a:t>
          </a:r>
        </a:p>
      </dgm:t>
    </dgm:pt>
    <dgm:pt modelId="{59C72B0B-48D7-B246-BF95-43869C4D3586}" type="parTrans" cxnId="{D66D944F-1DB7-BC40-BB77-D39724DECDC4}">
      <dgm:prSet/>
      <dgm:spPr/>
      <dgm:t>
        <a:bodyPr/>
        <a:lstStyle/>
        <a:p>
          <a:endParaRPr lang="ru-RU"/>
        </a:p>
      </dgm:t>
    </dgm:pt>
    <dgm:pt modelId="{E4DA698B-68AE-EC4E-B9EA-D7AF64A4FAF3}" type="sibTrans" cxnId="{D66D944F-1DB7-BC40-BB77-D39724DECDC4}">
      <dgm:prSet/>
      <dgm:spPr/>
      <dgm:t>
        <a:bodyPr/>
        <a:lstStyle/>
        <a:p>
          <a:endParaRPr lang="ru-RU"/>
        </a:p>
      </dgm:t>
    </dgm:pt>
    <dgm:pt modelId="{6023F77F-1C68-9540-958A-F6EB6770AFF1}">
      <dgm:prSet phldrT="[Текст]"/>
      <dgm:spPr/>
      <dgm:t>
        <a:bodyPr/>
        <a:lstStyle/>
        <a:p>
          <a:r>
            <a:rPr lang="ru-RU" dirty="0"/>
            <a:t>59 % </a:t>
          </a:r>
        </a:p>
      </dgm:t>
    </dgm:pt>
    <dgm:pt modelId="{5BDC4A30-8BA8-554C-9853-9F4E2E4591E7}" type="parTrans" cxnId="{13BF98F3-72A1-6F4D-8028-85494601A013}">
      <dgm:prSet/>
      <dgm:spPr/>
      <dgm:t>
        <a:bodyPr/>
        <a:lstStyle/>
        <a:p>
          <a:endParaRPr lang="ru-RU"/>
        </a:p>
      </dgm:t>
    </dgm:pt>
    <dgm:pt modelId="{0689756E-AFA0-1640-92E5-90C1AA8D647C}" type="sibTrans" cxnId="{13BF98F3-72A1-6F4D-8028-85494601A013}">
      <dgm:prSet/>
      <dgm:spPr/>
      <dgm:t>
        <a:bodyPr/>
        <a:lstStyle/>
        <a:p>
          <a:endParaRPr lang="ru-RU"/>
        </a:p>
      </dgm:t>
    </dgm:pt>
    <dgm:pt modelId="{D92B30A4-E983-2E44-A8FE-028CB1FBA75C}">
      <dgm:prSet phldrT="[Текст]" custT="1"/>
      <dgm:spPr/>
      <dgm:t>
        <a:bodyPr/>
        <a:lstStyle/>
        <a:p>
          <a:r>
            <a:rPr lang="ru-RU" sz="1600" dirty="0"/>
            <a:t>Психолого-педагогического сопровождение обучающихся на основании медицинского заключения </a:t>
          </a:r>
        </a:p>
      </dgm:t>
    </dgm:pt>
    <dgm:pt modelId="{B266CAD1-B003-B04C-BDE7-6F10E944B4BF}" type="parTrans" cxnId="{8F1125CA-6F7B-A94B-A430-9522B38A4314}">
      <dgm:prSet/>
      <dgm:spPr/>
      <dgm:t>
        <a:bodyPr/>
        <a:lstStyle/>
        <a:p>
          <a:endParaRPr lang="ru-RU"/>
        </a:p>
      </dgm:t>
    </dgm:pt>
    <dgm:pt modelId="{596100F9-7047-774B-89AF-E0721D9F1F50}" type="sibTrans" cxnId="{8F1125CA-6F7B-A94B-A430-9522B38A4314}">
      <dgm:prSet/>
      <dgm:spPr/>
      <dgm:t>
        <a:bodyPr/>
        <a:lstStyle/>
        <a:p>
          <a:endParaRPr lang="ru-RU"/>
        </a:p>
      </dgm:t>
    </dgm:pt>
    <dgm:pt modelId="{EE60B56D-8D7D-C048-8181-74CB5158D73F}">
      <dgm:prSet phldrT="[Текст]"/>
      <dgm:spPr/>
      <dgm:t>
        <a:bodyPr/>
        <a:lstStyle/>
        <a:p>
          <a:r>
            <a:rPr lang="ru-RU" dirty="0"/>
            <a:t>310 детей</a:t>
          </a:r>
        </a:p>
      </dgm:t>
    </dgm:pt>
    <dgm:pt modelId="{30EBDD5B-4916-C245-AF7E-059B17B95688}" type="parTrans" cxnId="{BD2B1234-43D0-2D4C-A782-2213E406EB15}">
      <dgm:prSet/>
      <dgm:spPr/>
      <dgm:t>
        <a:bodyPr/>
        <a:lstStyle/>
        <a:p>
          <a:endParaRPr lang="ru-RU"/>
        </a:p>
      </dgm:t>
    </dgm:pt>
    <dgm:pt modelId="{DF485DD5-E9C8-5B46-B65E-B5FB29647B2F}" type="sibTrans" cxnId="{BD2B1234-43D0-2D4C-A782-2213E406EB15}">
      <dgm:prSet/>
      <dgm:spPr/>
      <dgm:t>
        <a:bodyPr/>
        <a:lstStyle/>
        <a:p>
          <a:endParaRPr lang="ru-RU"/>
        </a:p>
      </dgm:t>
    </dgm:pt>
    <dgm:pt modelId="{84E8370A-AED8-E848-8606-68FBC04D08E6}">
      <dgm:prSet phldrT="[Текст]"/>
      <dgm:spPr/>
      <dgm:t>
        <a:bodyPr/>
        <a:lstStyle/>
        <a:p>
          <a:r>
            <a:rPr lang="ru-RU" dirty="0"/>
            <a:t>17 % </a:t>
          </a:r>
        </a:p>
      </dgm:t>
    </dgm:pt>
    <dgm:pt modelId="{EA46B6E7-82C0-4544-BA9B-28DD97797511}" type="parTrans" cxnId="{02D2F29E-2354-B842-9411-6F250FEBB862}">
      <dgm:prSet/>
      <dgm:spPr/>
      <dgm:t>
        <a:bodyPr/>
        <a:lstStyle/>
        <a:p>
          <a:endParaRPr lang="ru-RU"/>
        </a:p>
      </dgm:t>
    </dgm:pt>
    <dgm:pt modelId="{6B406C2D-288F-4C47-82D8-5A86E60EFD80}" type="sibTrans" cxnId="{02D2F29E-2354-B842-9411-6F250FEBB862}">
      <dgm:prSet/>
      <dgm:spPr/>
      <dgm:t>
        <a:bodyPr/>
        <a:lstStyle/>
        <a:p>
          <a:endParaRPr lang="ru-RU"/>
        </a:p>
      </dgm:t>
    </dgm:pt>
    <dgm:pt modelId="{08F8981F-6884-4842-99A6-3330454F40FC}">
      <dgm:prSet phldrT="[Текст]"/>
      <dgm:spPr/>
      <dgm:t>
        <a:bodyPr/>
        <a:lstStyle/>
        <a:p>
          <a:r>
            <a:rPr lang="ru-RU" dirty="0"/>
            <a:t>Психолого-педагогическое сопровождение обучающихся, испытывающих трудности в ООО программ, развитии и социальной адаптации </a:t>
          </a:r>
        </a:p>
      </dgm:t>
    </dgm:pt>
    <dgm:pt modelId="{FA54EF00-8109-D741-B08C-6F1BA0FE796A}" type="parTrans" cxnId="{8792A5F0-E603-0C4B-9F42-7092732D30F2}">
      <dgm:prSet/>
      <dgm:spPr/>
      <dgm:t>
        <a:bodyPr/>
        <a:lstStyle/>
        <a:p>
          <a:endParaRPr lang="ru-RU"/>
        </a:p>
      </dgm:t>
    </dgm:pt>
    <dgm:pt modelId="{C8432D34-9B8D-B149-8154-49F7A2714498}" type="sibTrans" cxnId="{8792A5F0-E603-0C4B-9F42-7092732D30F2}">
      <dgm:prSet/>
      <dgm:spPr/>
      <dgm:t>
        <a:bodyPr/>
        <a:lstStyle/>
        <a:p>
          <a:endParaRPr lang="ru-RU"/>
        </a:p>
      </dgm:t>
    </dgm:pt>
    <dgm:pt modelId="{C4F8AD18-483E-EC4C-B224-DCF4D2C72BCE}">
      <dgm:prSet phldrT="[Текст]"/>
      <dgm:spPr/>
      <dgm:t>
        <a:bodyPr/>
        <a:lstStyle/>
        <a:p>
          <a:r>
            <a:rPr lang="ru-RU" dirty="0"/>
            <a:t>437 детей</a:t>
          </a:r>
        </a:p>
      </dgm:t>
    </dgm:pt>
    <dgm:pt modelId="{EC0784AE-89B9-1B4D-8012-516E41DABEAD}" type="parTrans" cxnId="{D8C8B585-0049-E045-AF50-5ABE3EA17CDC}">
      <dgm:prSet/>
      <dgm:spPr/>
      <dgm:t>
        <a:bodyPr/>
        <a:lstStyle/>
        <a:p>
          <a:endParaRPr lang="ru-RU"/>
        </a:p>
      </dgm:t>
    </dgm:pt>
    <dgm:pt modelId="{DED97F8E-78D4-C143-921C-F792BFCE2474}" type="sibTrans" cxnId="{D8C8B585-0049-E045-AF50-5ABE3EA17CDC}">
      <dgm:prSet/>
      <dgm:spPr/>
      <dgm:t>
        <a:bodyPr/>
        <a:lstStyle/>
        <a:p>
          <a:endParaRPr lang="ru-RU"/>
        </a:p>
      </dgm:t>
    </dgm:pt>
    <dgm:pt modelId="{1481F0C3-4980-DC4D-BE66-20F5BAFF7971}">
      <dgm:prSet phldrT="[Текст]"/>
      <dgm:spPr/>
      <dgm:t>
        <a:bodyPr/>
        <a:lstStyle/>
        <a:p>
          <a:r>
            <a:rPr lang="ru-RU" dirty="0"/>
            <a:t>24 % </a:t>
          </a:r>
        </a:p>
      </dgm:t>
    </dgm:pt>
    <dgm:pt modelId="{A8B3B4E5-E93C-7B41-B6F1-FFA9F78CB193}" type="parTrans" cxnId="{839A4541-0D33-BE45-A970-7AE008F9A9C6}">
      <dgm:prSet/>
      <dgm:spPr/>
      <dgm:t>
        <a:bodyPr/>
        <a:lstStyle/>
        <a:p>
          <a:endParaRPr lang="ru-RU"/>
        </a:p>
      </dgm:t>
    </dgm:pt>
    <dgm:pt modelId="{7FFF76BE-0080-0645-9D46-FD05C8E77A98}" type="sibTrans" cxnId="{839A4541-0D33-BE45-A970-7AE008F9A9C6}">
      <dgm:prSet/>
      <dgm:spPr/>
      <dgm:t>
        <a:bodyPr/>
        <a:lstStyle/>
        <a:p>
          <a:endParaRPr lang="ru-RU"/>
        </a:p>
      </dgm:t>
    </dgm:pt>
    <dgm:pt modelId="{099528B4-C32E-9846-BE33-5628022BC2A5}" type="pres">
      <dgm:prSet presAssocID="{631476E6-B950-F440-AE26-31778B69A574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86A5D76F-85BA-0E4F-9049-22908FCAB0FE}" type="pres">
      <dgm:prSet presAssocID="{57AB2E9D-9681-6D4E-8E22-D78F638593E5}" presName="horFlow" presStyleCnt="0"/>
      <dgm:spPr/>
    </dgm:pt>
    <dgm:pt modelId="{E78D3D97-EC9F-F548-88FD-A79CF9909262}" type="pres">
      <dgm:prSet presAssocID="{57AB2E9D-9681-6D4E-8E22-D78F638593E5}" presName="bigChev" presStyleLbl="node1" presStyleIdx="0" presStyleCnt="3"/>
      <dgm:spPr/>
    </dgm:pt>
    <dgm:pt modelId="{1310EEFB-5E4F-704C-AF2C-5D3F1BC5EFAA}" type="pres">
      <dgm:prSet presAssocID="{59C72B0B-48D7-B246-BF95-43869C4D3586}" presName="parTrans" presStyleCnt="0"/>
      <dgm:spPr/>
    </dgm:pt>
    <dgm:pt modelId="{B0BD23C2-AB90-0A40-B6E4-8D69F4F45655}" type="pres">
      <dgm:prSet presAssocID="{4903456E-CF4A-1C4B-A088-8899E6DB231C}" presName="node" presStyleLbl="alignAccFollowNode1" presStyleIdx="0" presStyleCnt="6">
        <dgm:presLayoutVars>
          <dgm:bulletEnabled val="1"/>
        </dgm:presLayoutVars>
      </dgm:prSet>
      <dgm:spPr/>
    </dgm:pt>
    <dgm:pt modelId="{0240410D-AEC8-9047-9509-C896D04B9AB4}" type="pres">
      <dgm:prSet presAssocID="{E4DA698B-68AE-EC4E-B9EA-D7AF64A4FAF3}" presName="sibTrans" presStyleCnt="0"/>
      <dgm:spPr/>
    </dgm:pt>
    <dgm:pt modelId="{CE77D740-AC4F-164A-84DD-66F70D305E5F}" type="pres">
      <dgm:prSet presAssocID="{6023F77F-1C68-9540-958A-F6EB6770AFF1}" presName="node" presStyleLbl="alignAccFollowNode1" presStyleIdx="1" presStyleCnt="6">
        <dgm:presLayoutVars>
          <dgm:bulletEnabled val="1"/>
        </dgm:presLayoutVars>
      </dgm:prSet>
      <dgm:spPr/>
    </dgm:pt>
    <dgm:pt modelId="{B87FBE94-1330-9443-AF54-6D55F63639E5}" type="pres">
      <dgm:prSet presAssocID="{57AB2E9D-9681-6D4E-8E22-D78F638593E5}" presName="vSp" presStyleCnt="0"/>
      <dgm:spPr/>
    </dgm:pt>
    <dgm:pt modelId="{A01987A2-3553-F240-8ED2-C0CEC3E0F87F}" type="pres">
      <dgm:prSet presAssocID="{D92B30A4-E983-2E44-A8FE-028CB1FBA75C}" presName="horFlow" presStyleCnt="0"/>
      <dgm:spPr/>
    </dgm:pt>
    <dgm:pt modelId="{C48991BE-5CCE-FC4D-A981-AE31FBC0A063}" type="pres">
      <dgm:prSet presAssocID="{D92B30A4-E983-2E44-A8FE-028CB1FBA75C}" presName="bigChev" presStyleLbl="node1" presStyleIdx="1" presStyleCnt="3"/>
      <dgm:spPr/>
    </dgm:pt>
    <dgm:pt modelId="{74840886-BCBC-9946-B647-43AB7D46FFED}" type="pres">
      <dgm:prSet presAssocID="{30EBDD5B-4916-C245-AF7E-059B17B95688}" presName="parTrans" presStyleCnt="0"/>
      <dgm:spPr/>
    </dgm:pt>
    <dgm:pt modelId="{388964F2-B0B1-2748-84E9-CD5A735A3B7A}" type="pres">
      <dgm:prSet presAssocID="{EE60B56D-8D7D-C048-8181-74CB5158D73F}" presName="node" presStyleLbl="alignAccFollowNode1" presStyleIdx="2" presStyleCnt="6">
        <dgm:presLayoutVars>
          <dgm:bulletEnabled val="1"/>
        </dgm:presLayoutVars>
      </dgm:prSet>
      <dgm:spPr/>
    </dgm:pt>
    <dgm:pt modelId="{FBACB3FC-9386-E34D-B8E8-3F89E6208900}" type="pres">
      <dgm:prSet presAssocID="{DF485DD5-E9C8-5B46-B65E-B5FB29647B2F}" presName="sibTrans" presStyleCnt="0"/>
      <dgm:spPr/>
    </dgm:pt>
    <dgm:pt modelId="{B018BF99-0DE6-7E49-9AD0-199E98AEF525}" type="pres">
      <dgm:prSet presAssocID="{84E8370A-AED8-E848-8606-68FBC04D08E6}" presName="node" presStyleLbl="alignAccFollowNode1" presStyleIdx="3" presStyleCnt="6">
        <dgm:presLayoutVars>
          <dgm:bulletEnabled val="1"/>
        </dgm:presLayoutVars>
      </dgm:prSet>
      <dgm:spPr/>
    </dgm:pt>
    <dgm:pt modelId="{0A9B49A8-E608-2743-9852-78ADDE9E9EE2}" type="pres">
      <dgm:prSet presAssocID="{D92B30A4-E983-2E44-A8FE-028CB1FBA75C}" presName="vSp" presStyleCnt="0"/>
      <dgm:spPr/>
    </dgm:pt>
    <dgm:pt modelId="{9E6A6292-4A5A-504C-A5B4-B4C79B39786E}" type="pres">
      <dgm:prSet presAssocID="{08F8981F-6884-4842-99A6-3330454F40FC}" presName="horFlow" presStyleCnt="0"/>
      <dgm:spPr/>
    </dgm:pt>
    <dgm:pt modelId="{DBF2B37D-6BA0-C842-9157-C8959FA12E38}" type="pres">
      <dgm:prSet presAssocID="{08F8981F-6884-4842-99A6-3330454F40FC}" presName="bigChev" presStyleLbl="node1" presStyleIdx="2" presStyleCnt="3"/>
      <dgm:spPr/>
    </dgm:pt>
    <dgm:pt modelId="{CD35525B-F0B6-BC4F-959B-DEC294A9368E}" type="pres">
      <dgm:prSet presAssocID="{EC0784AE-89B9-1B4D-8012-516E41DABEAD}" presName="parTrans" presStyleCnt="0"/>
      <dgm:spPr/>
    </dgm:pt>
    <dgm:pt modelId="{A0E5759D-7326-FE46-AF99-6DF543BCDD7E}" type="pres">
      <dgm:prSet presAssocID="{C4F8AD18-483E-EC4C-B224-DCF4D2C72BCE}" presName="node" presStyleLbl="alignAccFollowNode1" presStyleIdx="4" presStyleCnt="6">
        <dgm:presLayoutVars>
          <dgm:bulletEnabled val="1"/>
        </dgm:presLayoutVars>
      </dgm:prSet>
      <dgm:spPr/>
    </dgm:pt>
    <dgm:pt modelId="{B91C7380-13B3-DB48-918F-FF29A6022AD9}" type="pres">
      <dgm:prSet presAssocID="{DED97F8E-78D4-C143-921C-F792BFCE2474}" presName="sibTrans" presStyleCnt="0"/>
      <dgm:spPr/>
    </dgm:pt>
    <dgm:pt modelId="{FC1A0FC3-1931-DD4E-9A8D-486A8E4E3A3D}" type="pres">
      <dgm:prSet presAssocID="{1481F0C3-4980-DC4D-BE66-20F5BAFF7971}" presName="node" presStyleLbl="alignAccFollowNode1" presStyleIdx="5" presStyleCnt="6">
        <dgm:presLayoutVars>
          <dgm:bulletEnabled val="1"/>
        </dgm:presLayoutVars>
      </dgm:prSet>
      <dgm:spPr/>
    </dgm:pt>
  </dgm:ptLst>
  <dgm:cxnLst>
    <dgm:cxn modelId="{463C6D1F-78AC-E54E-953A-B95A30DF068D}" type="presOf" srcId="{08F8981F-6884-4842-99A6-3330454F40FC}" destId="{DBF2B37D-6BA0-C842-9157-C8959FA12E38}" srcOrd="0" destOrd="0" presId="urn:microsoft.com/office/officeart/2005/8/layout/lProcess3"/>
    <dgm:cxn modelId="{BD2B1234-43D0-2D4C-A782-2213E406EB15}" srcId="{D92B30A4-E983-2E44-A8FE-028CB1FBA75C}" destId="{EE60B56D-8D7D-C048-8181-74CB5158D73F}" srcOrd="0" destOrd="0" parTransId="{30EBDD5B-4916-C245-AF7E-059B17B95688}" sibTransId="{DF485DD5-E9C8-5B46-B65E-B5FB29647B2F}"/>
    <dgm:cxn modelId="{839A4541-0D33-BE45-A970-7AE008F9A9C6}" srcId="{08F8981F-6884-4842-99A6-3330454F40FC}" destId="{1481F0C3-4980-DC4D-BE66-20F5BAFF7971}" srcOrd="1" destOrd="0" parTransId="{A8B3B4E5-E93C-7B41-B6F1-FFA9F78CB193}" sibTransId="{7FFF76BE-0080-0645-9D46-FD05C8E77A98}"/>
    <dgm:cxn modelId="{AAF7034A-52A3-2644-A5D8-61204D1A3D96}" type="presOf" srcId="{84E8370A-AED8-E848-8606-68FBC04D08E6}" destId="{B018BF99-0DE6-7E49-9AD0-199E98AEF525}" srcOrd="0" destOrd="0" presId="urn:microsoft.com/office/officeart/2005/8/layout/lProcess3"/>
    <dgm:cxn modelId="{D66D944F-1DB7-BC40-BB77-D39724DECDC4}" srcId="{57AB2E9D-9681-6D4E-8E22-D78F638593E5}" destId="{4903456E-CF4A-1C4B-A088-8899E6DB231C}" srcOrd="0" destOrd="0" parTransId="{59C72B0B-48D7-B246-BF95-43869C4D3586}" sibTransId="{E4DA698B-68AE-EC4E-B9EA-D7AF64A4FAF3}"/>
    <dgm:cxn modelId="{FBC88C52-D3CE-8847-9984-6238E1397FE4}" type="presOf" srcId="{631476E6-B950-F440-AE26-31778B69A574}" destId="{099528B4-C32E-9846-BE33-5628022BC2A5}" srcOrd="0" destOrd="0" presId="urn:microsoft.com/office/officeart/2005/8/layout/lProcess3"/>
    <dgm:cxn modelId="{E5D22E73-FDA7-0146-B42C-5F4420BB1FE7}" type="presOf" srcId="{6023F77F-1C68-9540-958A-F6EB6770AFF1}" destId="{CE77D740-AC4F-164A-84DD-66F70D305E5F}" srcOrd="0" destOrd="0" presId="urn:microsoft.com/office/officeart/2005/8/layout/lProcess3"/>
    <dgm:cxn modelId="{AE2CA25A-C16F-1D47-B310-9C1AE82DE629}" type="presOf" srcId="{1481F0C3-4980-DC4D-BE66-20F5BAFF7971}" destId="{FC1A0FC3-1931-DD4E-9A8D-486A8E4E3A3D}" srcOrd="0" destOrd="0" presId="urn:microsoft.com/office/officeart/2005/8/layout/lProcess3"/>
    <dgm:cxn modelId="{D8C8B585-0049-E045-AF50-5ABE3EA17CDC}" srcId="{08F8981F-6884-4842-99A6-3330454F40FC}" destId="{C4F8AD18-483E-EC4C-B224-DCF4D2C72BCE}" srcOrd="0" destOrd="0" parTransId="{EC0784AE-89B9-1B4D-8012-516E41DABEAD}" sibTransId="{DED97F8E-78D4-C143-921C-F792BFCE2474}"/>
    <dgm:cxn modelId="{3E1E8C8C-5568-7F4E-94A5-3F0AD97D8A84}" type="presOf" srcId="{C4F8AD18-483E-EC4C-B224-DCF4D2C72BCE}" destId="{A0E5759D-7326-FE46-AF99-6DF543BCDD7E}" srcOrd="0" destOrd="0" presId="urn:microsoft.com/office/officeart/2005/8/layout/lProcess3"/>
    <dgm:cxn modelId="{6A67B399-5268-A841-A6D1-4127743DF803}" type="presOf" srcId="{D92B30A4-E983-2E44-A8FE-028CB1FBA75C}" destId="{C48991BE-5CCE-FC4D-A981-AE31FBC0A063}" srcOrd="0" destOrd="0" presId="urn:microsoft.com/office/officeart/2005/8/layout/lProcess3"/>
    <dgm:cxn modelId="{02D2F29E-2354-B842-9411-6F250FEBB862}" srcId="{D92B30A4-E983-2E44-A8FE-028CB1FBA75C}" destId="{84E8370A-AED8-E848-8606-68FBC04D08E6}" srcOrd="1" destOrd="0" parTransId="{EA46B6E7-82C0-4544-BA9B-28DD97797511}" sibTransId="{6B406C2D-288F-4C47-82D8-5A86E60EFD80}"/>
    <dgm:cxn modelId="{203E55A8-3C72-7E4D-BBA9-FE81C5F407B8}" srcId="{631476E6-B950-F440-AE26-31778B69A574}" destId="{57AB2E9D-9681-6D4E-8E22-D78F638593E5}" srcOrd="0" destOrd="0" parTransId="{7677BC2D-B9BC-B944-BD29-2D9F327E5042}" sibTransId="{0179C176-749E-E14F-8954-C0236473C22F}"/>
    <dgm:cxn modelId="{6D8FFEC4-0193-EC4C-8558-B4F3B153BE0B}" type="presOf" srcId="{EE60B56D-8D7D-C048-8181-74CB5158D73F}" destId="{388964F2-B0B1-2748-84E9-CD5A735A3B7A}" srcOrd="0" destOrd="0" presId="urn:microsoft.com/office/officeart/2005/8/layout/lProcess3"/>
    <dgm:cxn modelId="{8F1125CA-6F7B-A94B-A430-9522B38A4314}" srcId="{631476E6-B950-F440-AE26-31778B69A574}" destId="{D92B30A4-E983-2E44-A8FE-028CB1FBA75C}" srcOrd="1" destOrd="0" parTransId="{B266CAD1-B003-B04C-BDE7-6F10E944B4BF}" sibTransId="{596100F9-7047-774B-89AF-E0721D9F1F50}"/>
    <dgm:cxn modelId="{937031E8-4A25-A44D-B8D4-C226930C8BA1}" type="presOf" srcId="{4903456E-CF4A-1C4B-A088-8899E6DB231C}" destId="{B0BD23C2-AB90-0A40-B6E4-8D69F4F45655}" srcOrd="0" destOrd="0" presId="urn:microsoft.com/office/officeart/2005/8/layout/lProcess3"/>
    <dgm:cxn modelId="{8792A5F0-E603-0C4B-9F42-7092732D30F2}" srcId="{631476E6-B950-F440-AE26-31778B69A574}" destId="{08F8981F-6884-4842-99A6-3330454F40FC}" srcOrd="2" destOrd="0" parTransId="{FA54EF00-8109-D741-B08C-6F1BA0FE796A}" sibTransId="{C8432D34-9B8D-B149-8154-49F7A2714498}"/>
    <dgm:cxn modelId="{93B742F1-F962-2940-924B-340BDEFA57CF}" type="presOf" srcId="{57AB2E9D-9681-6D4E-8E22-D78F638593E5}" destId="{E78D3D97-EC9F-F548-88FD-A79CF9909262}" srcOrd="0" destOrd="0" presId="urn:microsoft.com/office/officeart/2005/8/layout/lProcess3"/>
    <dgm:cxn modelId="{13BF98F3-72A1-6F4D-8028-85494601A013}" srcId="{57AB2E9D-9681-6D4E-8E22-D78F638593E5}" destId="{6023F77F-1C68-9540-958A-F6EB6770AFF1}" srcOrd="1" destOrd="0" parTransId="{5BDC4A30-8BA8-554C-9853-9F4E2E4591E7}" sibTransId="{0689756E-AFA0-1640-92E5-90C1AA8D647C}"/>
    <dgm:cxn modelId="{65EEF414-307C-7E4B-B134-1C50B8D41171}" type="presParOf" srcId="{099528B4-C32E-9846-BE33-5628022BC2A5}" destId="{86A5D76F-85BA-0E4F-9049-22908FCAB0FE}" srcOrd="0" destOrd="0" presId="urn:microsoft.com/office/officeart/2005/8/layout/lProcess3"/>
    <dgm:cxn modelId="{00AC765E-A5CA-CB4E-B4D4-3295751B708A}" type="presParOf" srcId="{86A5D76F-85BA-0E4F-9049-22908FCAB0FE}" destId="{E78D3D97-EC9F-F548-88FD-A79CF9909262}" srcOrd="0" destOrd="0" presId="urn:microsoft.com/office/officeart/2005/8/layout/lProcess3"/>
    <dgm:cxn modelId="{7AB65A0F-5F8B-AB46-8FAF-E7C2D986733D}" type="presParOf" srcId="{86A5D76F-85BA-0E4F-9049-22908FCAB0FE}" destId="{1310EEFB-5E4F-704C-AF2C-5D3F1BC5EFAA}" srcOrd="1" destOrd="0" presId="urn:microsoft.com/office/officeart/2005/8/layout/lProcess3"/>
    <dgm:cxn modelId="{A4D4261F-4257-4B4E-ABB4-3E1A5001BA00}" type="presParOf" srcId="{86A5D76F-85BA-0E4F-9049-22908FCAB0FE}" destId="{B0BD23C2-AB90-0A40-B6E4-8D69F4F45655}" srcOrd="2" destOrd="0" presId="urn:microsoft.com/office/officeart/2005/8/layout/lProcess3"/>
    <dgm:cxn modelId="{0445E99C-139F-5B4B-B5ED-E331534F3BAF}" type="presParOf" srcId="{86A5D76F-85BA-0E4F-9049-22908FCAB0FE}" destId="{0240410D-AEC8-9047-9509-C896D04B9AB4}" srcOrd="3" destOrd="0" presId="urn:microsoft.com/office/officeart/2005/8/layout/lProcess3"/>
    <dgm:cxn modelId="{37C7328E-2C20-0E4D-82DE-19D341262443}" type="presParOf" srcId="{86A5D76F-85BA-0E4F-9049-22908FCAB0FE}" destId="{CE77D740-AC4F-164A-84DD-66F70D305E5F}" srcOrd="4" destOrd="0" presId="urn:microsoft.com/office/officeart/2005/8/layout/lProcess3"/>
    <dgm:cxn modelId="{07FFE8EA-DFE4-A04F-9036-D4CB214E84B6}" type="presParOf" srcId="{099528B4-C32E-9846-BE33-5628022BC2A5}" destId="{B87FBE94-1330-9443-AF54-6D55F63639E5}" srcOrd="1" destOrd="0" presId="urn:microsoft.com/office/officeart/2005/8/layout/lProcess3"/>
    <dgm:cxn modelId="{78A0A7AC-632B-C542-8608-E68E0D738B65}" type="presParOf" srcId="{099528B4-C32E-9846-BE33-5628022BC2A5}" destId="{A01987A2-3553-F240-8ED2-C0CEC3E0F87F}" srcOrd="2" destOrd="0" presId="urn:microsoft.com/office/officeart/2005/8/layout/lProcess3"/>
    <dgm:cxn modelId="{59AE20D7-2264-6A4F-BB88-79D90873E7A6}" type="presParOf" srcId="{A01987A2-3553-F240-8ED2-C0CEC3E0F87F}" destId="{C48991BE-5CCE-FC4D-A981-AE31FBC0A063}" srcOrd="0" destOrd="0" presId="urn:microsoft.com/office/officeart/2005/8/layout/lProcess3"/>
    <dgm:cxn modelId="{F37E817F-DB58-844F-B8D5-149E47B84FC5}" type="presParOf" srcId="{A01987A2-3553-F240-8ED2-C0CEC3E0F87F}" destId="{74840886-BCBC-9946-B647-43AB7D46FFED}" srcOrd="1" destOrd="0" presId="urn:microsoft.com/office/officeart/2005/8/layout/lProcess3"/>
    <dgm:cxn modelId="{C07B890B-E9E7-BB4C-A32C-417015AEBB12}" type="presParOf" srcId="{A01987A2-3553-F240-8ED2-C0CEC3E0F87F}" destId="{388964F2-B0B1-2748-84E9-CD5A735A3B7A}" srcOrd="2" destOrd="0" presId="urn:microsoft.com/office/officeart/2005/8/layout/lProcess3"/>
    <dgm:cxn modelId="{7F57AB8D-46AE-E14C-89F9-4BAB352D882F}" type="presParOf" srcId="{A01987A2-3553-F240-8ED2-C0CEC3E0F87F}" destId="{FBACB3FC-9386-E34D-B8E8-3F89E6208900}" srcOrd="3" destOrd="0" presId="urn:microsoft.com/office/officeart/2005/8/layout/lProcess3"/>
    <dgm:cxn modelId="{0117F3C0-3B44-6247-9DA0-84E98B2B5317}" type="presParOf" srcId="{A01987A2-3553-F240-8ED2-C0CEC3E0F87F}" destId="{B018BF99-0DE6-7E49-9AD0-199E98AEF525}" srcOrd="4" destOrd="0" presId="urn:microsoft.com/office/officeart/2005/8/layout/lProcess3"/>
    <dgm:cxn modelId="{06698881-0C56-9A45-8832-5CE90FFA3E41}" type="presParOf" srcId="{099528B4-C32E-9846-BE33-5628022BC2A5}" destId="{0A9B49A8-E608-2743-9852-78ADDE9E9EE2}" srcOrd="3" destOrd="0" presId="urn:microsoft.com/office/officeart/2005/8/layout/lProcess3"/>
    <dgm:cxn modelId="{CE54AC47-C4A4-D64E-A28F-4AFC1CC13F51}" type="presParOf" srcId="{099528B4-C32E-9846-BE33-5628022BC2A5}" destId="{9E6A6292-4A5A-504C-A5B4-B4C79B39786E}" srcOrd="4" destOrd="0" presId="urn:microsoft.com/office/officeart/2005/8/layout/lProcess3"/>
    <dgm:cxn modelId="{851DB3C5-C5F7-CB4C-A73E-690FB348D8CA}" type="presParOf" srcId="{9E6A6292-4A5A-504C-A5B4-B4C79B39786E}" destId="{DBF2B37D-6BA0-C842-9157-C8959FA12E38}" srcOrd="0" destOrd="0" presId="urn:microsoft.com/office/officeart/2005/8/layout/lProcess3"/>
    <dgm:cxn modelId="{81A9825A-A480-2448-B56A-F14699E22B0F}" type="presParOf" srcId="{9E6A6292-4A5A-504C-A5B4-B4C79B39786E}" destId="{CD35525B-F0B6-BC4F-959B-DEC294A9368E}" srcOrd="1" destOrd="0" presId="urn:microsoft.com/office/officeart/2005/8/layout/lProcess3"/>
    <dgm:cxn modelId="{2757D3BC-E4CE-124A-B7A3-3D909B8D4599}" type="presParOf" srcId="{9E6A6292-4A5A-504C-A5B4-B4C79B39786E}" destId="{A0E5759D-7326-FE46-AF99-6DF543BCDD7E}" srcOrd="2" destOrd="0" presId="urn:microsoft.com/office/officeart/2005/8/layout/lProcess3"/>
    <dgm:cxn modelId="{5518567E-D1F5-E649-B0B7-918FA24CD17D}" type="presParOf" srcId="{9E6A6292-4A5A-504C-A5B4-B4C79B39786E}" destId="{B91C7380-13B3-DB48-918F-FF29A6022AD9}" srcOrd="3" destOrd="0" presId="urn:microsoft.com/office/officeart/2005/8/layout/lProcess3"/>
    <dgm:cxn modelId="{17E81B36-7D10-E24E-ADA1-01EFD1752E1A}" type="presParOf" srcId="{9E6A6292-4A5A-504C-A5B4-B4C79B39786E}" destId="{FC1A0FC3-1931-DD4E-9A8D-486A8E4E3A3D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2E1561-EF58-1A4E-A4B6-AEA1F11B9042}" type="doc">
      <dgm:prSet loTypeId="urn:microsoft.com/office/officeart/2005/8/layout/cycle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C7C793-436E-0248-9214-8BD968249576}">
      <dgm:prSet phldrT="[Текст]"/>
      <dgm:spPr/>
      <dgm:t>
        <a:bodyPr/>
        <a:lstStyle/>
        <a:p>
          <a:r>
            <a:rPr lang="ru-RU" dirty="0"/>
            <a:t>16 732 ребёнка</a:t>
          </a:r>
        </a:p>
      </dgm:t>
    </dgm:pt>
    <dgm:pt modelId="{7437BAEB-E3D5-F549-B414-19E5A4701FC4}" type="parTrans" cxnId="{6D217896-6782-1543-90BE-398E7EB09D2E}">
      <dgm:prSet/>
      <dgm:spPr/>
      <dgm:t>
        <a:bodyPr/>
        <a:lstStyle/>
        <a:p>
          <a:endParaRPr lang="ru-RU"/>
        </a:p>
      </dgm:t>
    </dgm:pt>
    <dgm:pt modelId="{020DC799-142D-D444-8705-34947FDCB25D}" type="sibTrans" cxnId="{6D217896-6782-1543-90BE-398E7EB09D2E}">
      <dgm:prSet/>
      <dgm:spPr/>
      <dgm:t>
        <a:bodyPr/>
        <a:lstStyle/>
        <a:p>
          <a:endParaRPr lang="ru-RU"/>
        </a:p>
      </dgm:t>
    </dgm:pt>
    <dgm:pt modelId="{6AFF9BCF-0745-8047-8119-5525B0EEE6AB}">
      <dgm:prSet phldrT="[Текст]"/>
      <dgm:spPr/>
      <dgm:t>
        <a:bodyPr/>
        <a:lstStyle/>
        <a:p>
          <a:r>
            <a:rPr lang="ru-RU" dirty="0"/>
            <a:t> 15% - 40 %</a:t>
          </a:r>
        </a:p>
      </dgm:t>
    </dgm:pt>
    <dgm:pt modelId="{272740BD-F79D-E048-B0B3-A42116B19927}" type="parTrans" cxnId="{45656A74-A69F-0F40-BEC7-4543FF3CE189}">
      <dgm:prSet/>
      <dgm:spPr/>
      <dgm:t>
        <a:bodyPr/>
        <a:lstStyle/>
        <a:p>
          <a:endParaRPr lang="ru-RU"/>
        </a:p>
      </dgm:t>
    </dgm:pt>
    <dgm:pt modelId="{56BB824B-B57F-7C44-8BE1-81D78169586E}" type="sibTrans" cxnId="{45656A74-A69F-0F40-BEC7-4543FF3CE189}">
      <dgm:prSet/>
      <dgm:spPr/>
      <dgm:t>
        <a:bodyPr/>
        <a:lstStyle/>
        <a:p>
          <a:endParaRPr lang="ru-RU"/>
        </a:p>
      </dgm:t>
    </dgm:pt>
    <dgm:pt modelId="{EB7716FF-78A1-B54B-A92B-8B22A57E4E0F}">
      <dgm:prSet phldrT="[Текст]"/>
      <dgm:spPr/>
      <dgm:t>
        <a:bodyPr/>
        <a:lstStyle/>
        <a:p>
          <a:r>
            <a:rPr lang="ru-RU" dirty="0"/>
            <a:t>от 2 510 до          6 500 тысяч детей </a:t>
          </a:r>
        </a:p>
      </dgm:t>
    </dgm:pt>
    <dgm:pt modelId="{C4C0D7C1-DC2B-2843-B6D3-95BD24F8D1C1}" type="parTrans" cxnId="{8D586C9D-763D-5949-9AB4-588CB5B24573}">
      <dgm:prSet/>
      <dgm:spPr/>
      <dgm:t>
        <a:bodyPr/>
        <a:lstStyle/>
        <a:p>
          <a:endParaRPr lang="ru-RU"/>
        </a:p>
      </dgm:t>
    </dgm:pt>
    <dgm:pt modelId="{9323EC69-D513-8243-90D8-4E6FDB8594F8}" type="sibTrans" cxnId="{8D586C9D-763D-5949-9AB4-588CB5B24573}">
      <dgm:prSet/>
      <dgm:spPr/>
      <dgm:t>
        <a:bodyPr/>
        <a:lstStyle/>
        <a:p>
          <a:endParaRPr lang="ru-RU"/>
        </a:p>
      </dgm:t>
    </dgm:pt>
    <dgm:pt modelId="{CC067EFA-792D-7D4B-9F50-9F8F3B01FE6B}" type="pres">
      <dgm:prSet presAssocID="{802E1561-EF58-1A4E-A4B6-AEA1F11B9042}" presName="Name0" presStyleCnt="0">
        <dgm:presLayoutVars>
          <dgm:dir/>
          <dgm:resizeHandles val="exact"/>
        </dgm:presLayoutVars>
      </dgm:prSet>
      <dgm:spPr/>
    </dgm:pt>
    <dgm:pt modelId="{9B420810-BF25-6C49-9E64-70C5D993E159}" type="pres">
      <dgm:prSet presAssocID="{802E1561-EF58-1A4E-A4B6-AEA1F11B9042}" presName="cycle" presStyleCnt="0"/>
      <dgm:spPr/>
    </dgm:pt>
    <dgm:pt modelId="{AA48AADD-E114-C249-8520-E35D9AD86F1B}" type="pres">
      <dgm:prSet presAssocID="{54C7C793-436E-0248-9214-8BD968249576}" presName="nodeFirstNode" presStyleLbl="node1" presStyleIdx="0" presStyleCnt="3">
        <dgm:presLayoutVars>
          <dgm:bulletEnabled val="1"/>
        </dgm:presLayoutVars>
      </dgm:prSet>
      <dgm:spPr/>
    </dgm:pt>
    <dgm:pt modelId="{FE95EEBF-ADCC-2A48-B339-DBE1103061DF}" type="pres">
      <dgm:prSet presAssocID="{020DC799-142D-D444-8705-34947FDCB25D}" presName="sibTransFirstNode" presStyleLbl="bgShp" presStyleIdx="0" presStyleCnt="1" custAng="16855373"/>
      <dgm:spPr/>
    </dgm:pt>
    <dgm:pt modelId="{C81E194E-7012-044A-98A3-A54B7DD5085B}" type="pres">
      <dgm:prSet presAssocID="{6AFF9BCF-0745-8047-8119-5525B0EEE6AB}" presName="nodeFollowingNodes" presStyleLbl="node1" presStyleIdx="1" presStyleCnt="3" custScaleX="91091" custScaleY="85082" custRadScaleRad="109111" custRadScaleInc="-28634">
        <dgm:presLayoutVars>
          <dgm:bulletEnabled val="1"/>
        </dgm:presLayoutVars>
      </dgm:prSet>
      <dgm:spPr/>
    </dgm:pt>
    <dgm:pt modelId="{CEB79D2F-6BFE-8342-B381-F554F7543044}" type="pres">
      <dgm:prSet presAssocID="{EB7716FF-78A1-B54B-A92B-8B22A57E4E0F}" presName="nodeFollowingNodes" presStyleLbl="node1" presStyleIdx="2" presStyleCnt="3" custScaleX="113055" custScaleY="98164" custRadScaleRad="232147" custRadScaleInc="35147">
        <dgm:presLayoutVars>
          <dgm:bulletEnabled val="1"/>
        </dgm:presLayoutVars>
      </dgm:prSet>
      <dgm:spPr/>
    </dgm:pt>
  </dgm:ptLst>
  <dgm:cxnLst>
    <dgm:cxn modelId="{B7674301-FC9E-4144-A76D-7A200E559DC4}" type="presOf" srcId="{6AFF9BCF-0745-8047-8119-5525B0EEE6AB}" destId="{C81E194E-7012-044A-98A3-A54B7DD5085B}" srcOrd="0" destOrd="0" presId="urn:microsoft.com/office/officeart/2005/8/layout/cycle3"/>
    <dgm:cxn modelId="{ED207F34-5ACC-7A46-AA1C-4255AA869179}" type="presOf" srcId="{020DC799-142D-D444-8705-34947FDCB25D}" destId="{FE95EEBF-ADCC-2A48-B339-DBE1103061DF}" srcOrd="0" destOrd="0" presId="urn:microsoft.com/office/officeart/2005/8/layout/cycle3"/>
    <dgm:cxn modelId="{45656A74-A69F-0F40-BEC7-4543FF3CE189}" srcId="{802E1561-EF58-1A4E-A4B6-AEA1F11B9042}" destId="{6AFF9BCF-0745-8047-8119-5525B0EEE6AB}" srcOrd="1" destOrd="0" parTransId="{272740BD-F79D-E048-B0B3-A42116B19927}" sibTransId="{56BB824B-B57F-7C44-8BE1-81D78169586E}"/>
    <dgm:cxn modelId="{6D217896-6782-1543-90BE-398E7EB09D2E}" srcId="{802E1561-EF58-1A4E-A4B6-AEA1F11B9042}" destId="{54C7C793-436E-0248-9214-8BD968249576}" srcOrd="0" destOrd="0" parTransId="{7437BAEB-E3D5-F549-B414-19E5A4701FC4}" sibTransId="{020DC799-142D-D444-8705-34947FDCB25D}"/>
    <dgm:cxn modelId="{8D586C9D-763D-5949-9AB4-588CB5B24573}" srcId="{802E1561-EF58-1A4E-A4B6-AEA1F11B9042}" destId="{EB7716FF-78A1-B54B-A92B-8B22A57E4E0F}" srcOrd="2" destOrd="0" parTransId="{C4C0D7C1-DC2B-2843-B6D3-95BD24F8D1C1}" sibTransId="{9323EC69-D513-8243-90D8-4E6FDB8594F8}"/>
    <dgm:cxn modelId="{CC776FBC-D7D0-434E-95C5-CF4A10A374F0}" type="presOf" srcId="{802E1561-EF58-1A4E-A4B6-AEA1F11B9042}" destId="{CC067EFA-792D-7D4B-9F50-9F8F3B01FE6B}" srcOrd="0" destOrd="0" presId="urn:microsoft.com/office/officeart/2005/8/layout/cycle3"/>
    <dgm:cxn modelId="{2222A7C2-F4ED-A242-A7C5-2B50854D0884}" type="presOf" srcId="{EB7716FF-78A1-B54B-A92B-8B22A57E4E0F}" destId="{CEB79D2F-6BFE-8342-B381-F554F7543044}" srcOrd="0" destOrd="0" presId="urn:microsoft.com/office/officeart/2005/8/layout/cycle3"/>
    <dgm:cxn modelId="{F3AA40FE-1878-6E4C-9802-34E89811FB21}" type="presOf" srcId="{54C7C793-436E-0248-9214-8BD968249576}" destId="{AA48AADD-E114-C249-8520-E35D9AD86F1B}" srcOrd="0" destOrd="0" presId="urn:microsoft.com/office/officeart/2005/8/layout/cycle3"/>
    <dgm:cxn modelId="{DC5FE4EC-F460-8948-8BE7-460D96DBB8CE}" type="presParOf" srcId="{CC067EFA-792D-7D4B-9F50-9F8F3B01FE6B}" destId="{9B420810-BF25-6C49-9E64-70C5D993E159}" srcOrd="0" destOrd="0" presId="urn:microsoft.com/office/officeart/2005/8/layout/cycle3"/>
    <dgm:cxn modelId="{584FA9C3-6E74-F647-A396-351D0BBFF74A}" type="presParOf" srcId="{9B420810-BF25-6C49-9E64-70C5D993E159}" destId="{AA48AADD-E114-C249-8520-E35D9AD86F1B}" srcOrd="0" destOrd="0" presId="urn:microsoft.com/office/officeart/2005/8/layout/cycle3"/>
    <dgm:cxn modelId="{31F87540-2FFE-5344-ADA9-67FB481271FF}" type="presParOf" srcId="{9B420810-BF25-6C49-9E64-70C5D993E159}" destId="{FE95EEBF-ADCC-2A48-B339-DBE1103061DF}" srcOrd="1" destOrd="0" presId="urn:microsoft.com/office/officeart/2005/8/layout/cycle3"/>
    <dgm:cxn modelId="{830889BA-7F4A-4043-BBE7-96A646E9CFAC}" type="presParOf" srcId="{9B420810-BF25-6C49-9E64-70C5D993E159}" destId="{C81E194E-7012-044A-98A3-A54B7DD5085B}" srcOrd="2" destOrd="0" presId="urn:microsoft.com/office/officeart/2005/8/layout/cycle3"/>
    <dgm:cxn modelId="{B2116A83-D05C-814E-9688-C64787150C4E}" type="presParOf" srcId="{9B420810-BF25-6C49-9E64-70C5D993E159}" destId="{CEB79D2F-6BFE-8342-B381-F554F7543044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A5A4AC-5AA5-BF4F-B5D3-34701AD584D3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AA72750E-52E9-9D45-94D4-8281C3C34D9F}">
      <dgm:prSet phldrT="[Текст]" custT="1"/>
      <dgm:spPr/>
      <dgm:t>
        <a:bodyPr/>
        <a:lstStyle/>
        <a:p>
          <a:r>
            <a:rPr lang="ru-RU" sz="1400" dirty="0"/>
            <a:t>181 общеобразовательная организация</a:t>
          </a:r>
        </a:p>
      </dgm:t>
    </dgm:pt>
    <dgm:pt modelId="{6352B536-A5A3-6242-8A23-C5E58017260E}" type="parTrans" cxnId="{03BF1543-B859-004E-B602-E9D47DE49D51}">
      <dgm:prSet/>
      <dgm:spPr/>
      <dgm:t>
        <a:bodyPr/>
        <a:lstStyle/>
        <a:p>
          <a:endParaRPr lang="ru-RU" sz="3200"/>
        </a:p>
      </dgm:t>
    </dgm:pt>
    <dgm:pt modelId="{49687CBC-B96E-F542-985A-48F8678DE741}" type="sibTrans" cxnId="{03BF1543-B859-004E-B602-E9D47DE49D51}">
      <dgm:prSet custT="1"/>
      <dgm:spPr/>
      <dgm:t>
        <a:bodyPr/>
        <a:lstStyle/>
        <a:p>
          <a:endParaRPr lang="ru-RU" sz="1100"/>
        </a:p>
      </dgm:t>
    </dgm:pt>
    <dgm:pt modelId="{A5243D0E-85FC-7A47-A084-AD8CB1E240B9}">
      <dgm:prSet phldrT="[Текст]" custT="1"/>
      <dgm:spPr/>
      <dgm:t>
        <a:bodyPr/>
        <a:lstStyle/>
        <a:p>
          <a:r>
            <a:rPr lang="ru-RU" sz="1400" dirty="0"/>
            <a:t>В Республике Алтай</a:t>
          </a:r>
        </a:p>
      </dgm:t>
    </dgm:pt>
    <dgm:pt modelId="{5681253D-DD1E-D049-82CC-8DBD8946B0C9}" type="parTrans" cxnId="{01A6D75D-9EBB-5A4E-9537-1FC58FBDDDC1}">
      <dgm:prSet/>
      <dgm:spPr/>
      <dgm:t>
        <a:bodyPr/>
        <a:lstStyle/>
        <a:p>
          <a:endParaRPr lang="ru-RU" sz="3200"/>
        </a:p>
      </dgm:t>
    </dgm:pt>
    <dgm:pt modelId="{9452F481-55CC-4945-9CD9-15D3F6BB28CF}" type="sibTrans" cxnId="{01A6D75D-9EBB-5A4E-9537-1FC58FBDDDC1}">
      <dgm:prSet custT="1"/>
      <dgm:spPr/>
      <dgm:t>
        <a:bodyPr/>
        <a:lstStyle/>
        <a:p>
          <a:endParaRPr lang="ru-RU" sz="1100"/>
        </a:p>
      </dgm:t>
    </dgm:pt>
    <dgm:pt modelId="{C7490761-3053-C949-A74A-A5DD32ED1B87}" type="pres">
      <dgm:prSet presAssocID="{B1A5A4AC-5AA5-BF4F-B5D3-34701AD584D3}" presName="Name0" presStyleCnt="0">
        <dgm:presLayoutVars>
          <dgm:dir/>
          <dgm:resizeHandles val="exact"/>
        </dgm:presLayoutVars>
      </dgm:prSet>
      <dgm:spPr/>
    </dgm:pt>
    <dgm:pt modelId="{43A9CAC3-79A7-624B-9D1B-0280E3D4D313}" type="pres">
      <dgm:prSet presAssocID="{A5243D0E-85FC-7A47-A084-AD8CB1E240B9}" presName="node" presStyleLbl="node1" presStyleIdx="0" presStyleCnt="2">
        <dgm:presLayoutVars>
          <dgm:bulletEnabled val="1"/>
        </dgm:presLayoutVars>
      </dgm:prSet>
      <dgm:spPr/>
    </dgm:pt>
    <dgm:pt modelId="{CF3BA951-0149-DD4B-973B-C55ED1A5C4DC}" type="pres">
      <dgm:prSet presAssocID="{9452F481-55CC-4945-9CD9-15D3F6BB28CF}" presName="sibTrans" presStyleLbl="sibTrans2D1" presStyleIdx="0" presStyleCnt="1"/>
      <dgm:spPr/>
    </dgm:pt>
    <dgm:pt modelId="{FF7CDDC7-3CB1-E148-9414-BDA0DAFDAC13}" type="pres">
      <dgm:prSet presAssocID="{9452F481-55CC-4945-9CD9-15D3F6BB28CF}" presName="connectorText" presStyleLbl="sibTrans2D1" presStyleIdx="0" presStyleCnt="1"/>
      <dgm:spPr/>
    </dgm:pt>
    <dgm:pt modelId="{3354E76F-57B6-D44E-8AF8-7D50F68971E9}" type="pres">
      <dgm:prSet presAssocID="{AA72750E-52E9-9D45-94D4-8281C3C34D9F}" presName="node" presStyleLbl="node1" presStyleIdx="1" presStyleCnt="2" custLinFactNeighborX="411" custLinFactNeighborY="2541">
        <dgm:presLayoutVars>
          <dgm:bulletEnabled val="1"/>
        </dgm:presLayoutVars>
      </dgm:prSet>
      <dgm:spPr/>
    </dgm:pt>
  </dgm:ptLst>
  <dgm:cxnLst>
    <dgm:cxn modelId="{2D6F0D3E-6A05-2642-BB05-E2CF58340294}" type="presOf" srcId="{9452F481-55CC-4945-9CD9-15D3F6BB28CF}" destId="{FF7CDDC7-3CB1-E148-9414-BDA0DAFDAC13}" srcOrd="1" destOrd="0" presId="urn:microsoft.com/office/officeart/2005/8/layout/process1"/>
    <dgm:cxn modelId="{01A6D75D-9EBB-5A4E-9537-1FC58FBDDDC1}" srcId="{B1A5A4AC-5AA5-BF4F-B5D3-34701AD584D3}" destId="{A5243D0E-85FC-7A47-A084-AD8CB1E240B9}" srcOrd="0" destOrd="0" parTransId="{5681253D-DD1E-D049-82CC-8DBD8946B0C9}" sibTransId="{9452F481-55CC-4945-9CD9-15D3F6BB28CF}"/>
    <dgm:cxn modelId="{03BF1543-B859-004E-B602-E9D47DE49D51}" srcId="{B1A5A4AC-5AA5-BF4F-B5D3-34701AD584D3}" destId="{AA72750E-52E9-9D45-94D4-8281C3C34D9F}" srcOrd="1" destOrd="0" parTransId="{6352B536-A5A3-6242-8A23-C5E58017260E}" sibTransId="{49687CBC-B96E-F542-985A-48F8678DE741}"/>
    <dgm:cxn modelId="{5C310E77-5BFB-654A-AAEE-9C45C3D55071}" type="presOf" srcId="{A5243D0E-85FC-7A47-A084-AD8CB1E240B9}" destId="{43A9CAC3-79A7-624B-9D1B-0280E3D4D313}" srcOrd="0" destOrd="0" presId="urn:microsoft.com/office/officeart/2005/8/layout/process1"/>
    <dgm:cxn modelId="{1AEB9B85-35CA-C349-83A1-F92D96104918}" type="presOf" srcId="{B1A5A4AC-5AA5-BF4F-B5D3-34701AD584D3}" destId="{C7490761-3053-C949-A74A-A5DD32ED1B87}" srcOrd="0" destOrd="0" presId="urn:microsoft.com/office/officeart/2005/8/layout/process1"/>
    <dgm:cxn modelId="{463D0DBC-3F7E-BD46-832C-2AF8348AE11C}" type="presOf" srcId="{AA72750E-52E9-9D45-94D4-8281C3C34D9F}" destId="{3354E76F-57B6-D44E-8AF8-7D50F68971E9}" srcOrd="0" destOrd="0" presId="urn:microsoft.com/office/officeart/2005/8/layout/process1"/>
    <dgm:cxn modelId="{3229BEF7-DFDB-E046-B32A-FCEC596C1968}" type="presOf" srcId="{9452F481-55CC-4945-9CD9-15D3F6BB28CF}" destId="{CF3BA951-0149-DD4B-973B-C55ED1A5C4DC}" srcOrd="0" destOrd="0" presId="urn:microsoft.com/office/officeart/2005/8/layout/process1"/>
    <dgm:cxn modelId="{199D32F8-52CD-0B41-92A7-05F8957044E3}" type="presParOf" srcId="{C7490761-3053-C949-A74A-A5DD32ED1B87}" destId="{43A9CAC3-79A7-624B-9D1B-0280E3D4D313}" srcOrd="0" destOrd="0" presId="urn:microsoft.com/office/officeart/2005/8/layout/process1"/>
    <dgm:cxn modelId="{336FCE1F-E744-3749-8EE5-336F8AE7AABB}" type="presParOf" srcId="{C7490761-3053-C949-A74A-A5DD32ED1B87}" destId="{CF3BA951-0149-DD4B-973B-C55ED1A5C4DC}" srcOrd="1" destOrd="0" presId="urn:microsoft.com/office/officeart/2005/8/layout/process1"/>
    <dgm:cxn modelId="{48675E47-91CD-1F48-ADA4-170282141467}" type="presParOf" srcId="{CF3BA951-0149-DD4B-973B-C55ED1A5C4DC}" destId="{FF7CDDC7-3CB1-E148-9414-BDA0DAFDAC13}" srcOrd="0" destOrd="0" presId="urn:microsoft.com/office/officeart/2005/8/layout/process1"/>
    <dgm:cxn modelId="{6FB26B79-0EB9-D74C-B3F1-28750003A8C0}" type="presParOf" srcId="{C7490761-3053-C949-A74A-A5DD32ED1B87}" destId="{3354E76F-57B6-D44E-8AF8-7D50F68971E9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A5A4AC-5AA5-BF4F-B5D3-34701AD584D3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AA72750E-52E9-9D45-94D4-8281C3C34D9F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/>
            <a:t>140 общеобразовательных организаций</a:t>
          </a:r>
        </a:p>
      </dgm:t>
    </dgm:pt>
    <dgm:pt modelId="{6352B536-A5A3-6242-8A23-C5E58017260E}" type="parTrans" cxnId="{03BF1543-B859-004E-B602-E9D47DE49D51}">
      <dgm:prSet/>
      <dgm:spPr/>
      <dgm:t>
        <a:bodyPr/>
        <a:lstStyle/>
        <a:p>
          <a:endParaRPr lang="ru-RU" sz="3200"/>
        </a:p>
      </dgm:t>
    </dgm:pt>
    <dgm:pt modelId="{49687CBC-B96E-F542-985A-48F8678DE741}" type="sibTrans" cxnId="{03BF1543-B859-004E-B602-E9D47DE49D51}">
      <dgm:prSet custT="1"/>
      <dgm:spPr/>
      <dgm:t>
        <a:bodyPr/>
        <a:lstStyle/>
        <a:p>
          <a:endParaRPr lang="ru-RU" sz="1100"/>
        </a:p>
      </dgm:t>
    </dgm:pt>
    <dgm:pt modelId="{354DFB4E-3A35-A74B-A821-A657B51D0163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/>
            <a:t>Из которых 6 филиалов ОО</a:t>
          </a:r>
        </a:p>
      </dgm:t>
    </dgm:pt>
    <dgm:pt modelId="{D583DA70-691B-424F-959E-59E4A3DA15CC}" type="parTrans" cxnId="{745A8671-347F-FF4D-A69E-3E20174B1FB5}">
      <dgm:prSet/>
      <dgm:spPr/>
      <dgm:t>
        <a:bodyPr/>
        <a:lstStyle/>
        <a:p>
          <a:endParaRPr lang="ru-RU" sz="3200"/>
        </a:p>
      </dgm:t>
    </dgm:pt>
    <dgm:pt modelId="{BD76DA78-C7F4-0F45-971A-72E9DE9DD212}" type="sibTrans" cxnId="{745A8671-347F-FF4D-A69E-3E20174B1FB5}">
      <dgm:prSet/>
      <dgm:spPr/>
      <dgm:t>
        <a:bodyPr/>
        <a:lstStyle/>
        <a:p>
          <a:endParaRPr lang="ru-RU" sz="3200"/>
        </a:p>
      </dgm:t>
    </dgm:pt>
    <dgm:pt modelId="{A5243D0E-85FC-7A47-A084-AD8CB1E240B9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/>
            <a:t>В опросе приняло участие</a:t>
          </a:r>
        </a:p>
      </dgm:t>
    </dgm:pt>
    <dgm:pt modelId="{5681253D-DD1E-D049-82CC-8DBD8946B0C9}" type="parTrans" cxnId="{01A6D75D-9EBB-5A4E-9537-1FC58FBDDDC1}">
      <dgm:prSet/>
      <dgm:spPr/>
      <dgm:t>
        <a:bodyPr/>
        <a:lstStyle/>
        <a:p>
          <a:endParaRPr lang="ru-RU" sz="3200"/>
        </a:p>
      </dgm:t>
    </dgm:pt>
    <dgm:pt modelId="{9452F481-55CC-4945-9CD9-15D3F6BB28CF}" type="sibTrans" cxnId="{01A6D75D-9EBB-5A4E-9537-1FC58FBDDDC1}">
      <dgm:prSet custT="1"/>
      <dgm:spPr/>
      <dgm:t>
        <a:bodyPr/>
        <a:lstStyle/>
        <a:p>
          <a:endParaRPr lang="ru-RU" sz="1100"/>
        </a:p>
      </dgm:t>
    </dgm:pt>
    <dgm:pt modelId="{C7490761-3053-C949-A74A-A5DD32ED1B87}" type="pres">
      <dgm:prSet presAssocID="{B1A5A4AC-5AA5-BF4F-B5D3-34701AD584D3}" presName="Name0" presStyleCnt="0">
        <dgm:presLayoutVars>
          <dgm:dir/>
          <dgm:resizeHandles val="exact"/>
        </dgm:presLayoutVars>
      </dgm:prSet>
      <dgm:spPr/>
    </dgm:pt>
    <dgm:pt modelId="{43A9CAC3-79A7-624B-9D1B-0280E3D4D313}" type="pres">
      <dgm:prSet presAssocID="{A5243D0E-85FC-7A47-A084-AD8CB1E240B9}" presName="node" presStyleLbl="node1" presStyleIdx="0" presStyleCnt="3" custLinFactNeighborX="-1302" custLinFactNeighborY="-1035">
        <dgm:presLayoutVars>
          <dgm:bulletEnabled val="1"/>
        </dgm:presLayoutVars>
      </dgm:prSet>
      <dgm:spPr/>
    </dgm:pt>
    <dgm:pt modelId="{CF3BA951-0149-DD4B-973B-C55ED1A5C4DC}" type="pres">
      <dgm:prSet presAssocID="{9452F481-55CC-4945-9CD9-15D3F6BB28CF}" presName="sibTrans" presStyleLbl="sibTrans2D1" presStyleIdx="0" presStyleCnt="2"/>
      <dgm:spPr/>
    </dgm:pt>
    <dgm:pt modelId="{FF7CDDC7-3CB1-E148-9414-BDA0DAFDAC13}" type="pres">
      <dgm:prSet presAssocID="{9452F481-55CC-4945-9CD9-15D3F6BB28CF}" presName="connectorText" presStyleLbl="sibTrans2D1" presStyleIdx="0" presStyleCnt="2"/>
      <dgm:spPr/>
    </dgm:pt>
    <dgm:pt modelId="{3354E76F-57B6-D44E-8AF8-7D50F68971E9}" type="pres">
      <dgm:prSet presAssocID="{AA72750E-52E9-9D45-94D4-8281C3C34D9F}" presName="node" presStyleLbl="node1" presStyleIdx="1" presStyleCnt="3">
        <dgm:presLayoutVars>
          <dgm:bulletEnabled val="1"/>
        </dgm:presLayoutVars>
      </dgm:prSet>
      <dgm:spPr/>
    </dgm:pt>
    <dgm:pt modelId="{1617001D-963D-4F40-A816-B2E664EF2353}" type="pres">
      <dgm:prSet presAssocID="{49687CBC-B96E-F542-985A-48F8678DE741}" presName="sibTrans" presStyleLbl="sibTrans2D1" presStyleIdx="1" presStyleCnt="2"/>
      <dgm:spPr/>
    </dgm:pt>
    <dgm:pt modelId="{9F7BBB99-AAED-1441-B141-9E5228F7562C}" type="pres">
      <dgm:prSet presAssocID="{49687CBC-B96E-F542-985A-48F8678DE741}" presName="connectorText" presStyleLbl="sibTrans2D1" presStyleIdx="1" presStyleCnt="2"/>
      <dgm:spPr/>
    </dgm:pt>
    <dgm:pt modelId="{BADA8D04-1311-C54F-922A-2068C14414E1}" type="pres">
      <dgm:prSet presAssocID="{354DFB4E-3A35-A74B-A821-A657B51D0163}" presName="node" presStyleLbl="node1" presStyleIdx="2" presStyleCnt="3">
        <dgm:presLayoutVars>
          <dgm:bulletEnabled val="1"/>
        </dgm:presLayoutVars>
      </dgm:prSet>
      <dgm:spPr/>
    </dgm:pt>
  </dgm:ptLst>
  <dgm:cxnLst>
    <dgm:cxn modelId="{E846011E-0392-034F-93F2-657A356EF0B5}" type="presOf" srcId="{9452F481-55CC-4945-9CD9-15D3F6BB28CF}" destId="{FF7CDDC7-3CB1-E148-9414-BDA0DAFDAC13}" srcOrd="1" destOrd="0" presId="urn:microsoft.com/office/officeart/2005/8/layout/process1"/>
    <dgm:cxn modelId="{5A886F1E-6040-4947-B407-929C92808BC5}" type="presOf" srcId="{A5243D0E-85FC-7A47-A084-AD8CB1E240B9}" destId="{43A9CAC3-79A7-624B-9D1B-0280E3D4D313}" srcOrd="0" destOrd="0" presId="urn:microsoft.com/office/officeart/2005/8/layout/process1"/>
    <dgm:cxn modelId="{304C4533-EDE8-574A-8E0D-8D7D13CDD753}" type="presOf" srcId="{49687CBC-B96E-F542-985A-48F8678DE741}" destId="{1617001D-963D-4F40-A816-B2E664EF2353}" srcOrd="0" destOrd="0" presId="urn:microsoft.com/office/officeart/2005/8/layout/process1"/>
    <dgm:cxn modelId="{01A6D75D-9EBB-5A4E-9537-1FC58FBDDDC1}" srcId="{B1A5A4AC-5AA5-BF4F-B5D3-34701AD584D3}" destId="{A5243D0E-85FC-7A47-A084-AD8CB1E240B9}" srcOrd="0" destOrd="0" parTransId="{5681253D-DD1E-D049-82CC-8DBD8946B0C9}" sibTransId="{9452F481-55CC-4945-9CD9-15D3F6BB28CF}"/>
    <dgm:cxn modelId="{03BF1543-B859-004E-B602-E9D47DE49D51}" srcId="{B1A5A4AC-5AA5-BF4F-B5D3-34701AD584D3}" destId="{AA72750E-52E9-9D45-94D4-8281C3C34D9F}" srcOrd="1" destOrd="0" parTransId="{6352B536-A5A3-6242-8A23-C5E58017260E}" sibTransId="{49687CBC-B96E-F542-985A-48F8678DE741}"/>
    <dgm:cxn modelId="{A5646A69-775E-BC43-8EED-6A44E2218983}" type="presOf" srcId="{9452F481-55CC-4945-9CD9-15D3F6BB28CF}" destId="{CF3BA951-0149-DD4B-973B-C55ED1A5C4DC}" srcOrd="0" destOrd="0" presId="urn:microsoft.com/office/officeart/2005/8/layout/process1"/>
    <dgm:cxn modelId="{D1F7C26C-1107-C24D-83CB-33A0FD809EB4}" type="presOf" srcId="{49687CBC-B96E-F542-985A-48F8678DE741}" destId="{9F7BBB99-AAED-1441-B141-9E5228F7562C}" srcOrd="1" destOrd="0" presId="urn:microsoft.com/office/officeart/2005/8/layout/process1"/>
    <dgm:cxn modelId="{745A8671-347F-FF4D-A69E-3E20174B1FB5}" srcId="{B1A5A4AC-5AA5-BF4F-B5D3-34701AD584D3}" destId="{354DFB4E-3A35-A74B-A821-A657B51D0163}" srcOrd="2" destOrd="0" parTransId="{D583DA70-691B-424F-959E-59E4A3DA15CC}" sibTransId="{BD76DA78-C7F4-0F45-971A-72E9DE9DD212}"/>
    <dgm:cxn modelId="{F8FD907C-D7B8-8144-9E40-87DE1FEDF832}" type="presOf" srcId="{B1A5A4AC-5AA5-BF4F-B5D3-34701AD584D3}" destId="{C7490761-3053-C949-A74A-A5DD32ED1B87}" srcOrd="0" destOrd="0" presId="urn:microsoft.com/office/officeart/2005/8/layout/process1"/>
    <dgm:cxn modelId="{B298B0DC-9E96-4F4B-B7DB-47258D0C095E}" type="presOf" srcId="{AA72750E-52E9-9D45-94D4-8281C3C34D9F}" destId="{3354E76F-57B6-D44E-8AF8-7D50F68971E9}" srcOrd="0" destOrd="0" presId="urn:microsoft.com/office/officeart/2005/8/layout/process1"/>
    <dgm:cxn modelId="{B5D589EE-CF23-D840-B9A7-0F614DDAD5BD}" type="presOf" srcId="{354DFB4E-3A35-A74B-A821-A657B51D0163}" destId="{BADA8D04-1311-C54F-922A-2068C14414E1}" srcOrd="0" destOrd="0" presId="urn:microsoft.com/office/officeart/2005/8/layout/process1"/>
    <dgm:cxn modelId="{05C8BF2D-5D91-6741-A04D-419C6E686772}" type="presParOf" srcId="{C7490761-3053-C949-A74A-A5DD32ED1B87}" destId="{43A9CAC3-79A7-624B-9D1B-0280E3D4D313}" srcOrd="0" destOrd="0" presId="urn:microsoft.com/office/officeart/2005/8/layout/process1"/>
    <dgm:cxn modelId="{EF9CCD15-CB59-914E-B941-B478B4BFEA32}" type="presParOf" srcId="{C7490761-3053-C949-A74A-A5DD32ED1B87}" destId="{CF3BA951-0149-DD4B-973B-C55ED1A5C4DC}" srcOrd="1" destOrd="0" presId="urn:microsoft.com/office/officeart/2005/8/layout/process1"/>
    <dgm:cxn modelId="{40ED3122-188F-AC49-A5CF-DFEB9D610849}" type="presParOf" srcId="{CF3BA951-0149-DD4B-973B-C55ED1A5C4DC}" destId="{FF7CDDC7-3CB1-E148-9414-BDA0DAFDAC13}" srcOrd="0" destOrd="0" presId="urn:microsoft.com/office/officeart/2005/8/layout/process1"/>
    <dgm:cxn modelId="{8737E975-8E0A-E841-9FDE-4A37D8675265}" type="presParOf" srcId="{C7490761-3053-C949-A74A-A5DD32ED1B87}" destId="{3354E76F-57B6-D44E-8AF8-7D50F68971E9}" srcOrd="2" destOrd="0" presId="urn:microsoft.com/office/officeart/2005/8/layout/process1"/>
    <dgm:cxn modelId="{803836F1-0033-3B46-93CC-66254E77C7F1}" type="presParOf" srcId="{C7490761-3053-C949-A74A-A5DD32ED1B87}" destId="{1617001D-963D-4F40-A816-B2E664EF2353}" srcOrd="3" destOrd="0" presId="urn:microsoft.com/office/officeart/2005/8/layout/process1"/>
    <dgm:cxn modelId="{88DC9D41-E8AE-8A4F-BFCF-7E840C4CB075}" type="presParOf" srcId="{1617001D-963D-4F40-A816-B2E664EF2353}" destId="{9F7BBB99-AAED-1441-B141-9E5228F7562C}" srcOrd="0" destOrd="0" presId="urn:microsoft.com/office/officeart/2005/8/layout/process1"/>
    <dgm:cxn modelId="{53CB0280-6492-D845-AD72-66EFFF1EDD02}" type="presParOf" srcId="{C7490761-3053-C949-A74A-A5DD32ED1B87}" destId="{BADA8D04-1311-C54F-922A-2068C14414E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2C7482-971C-3F45-B8DD-E63C9A52DD94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F8552D-FD3E-B44F-9D7C-D3A5506F2983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ППк не создан</a:t>
          </a:r>
        </a:p>
      </dgm:t>
    </dgm:pt>
    <dgm:pt modelId="{EFF05A48-6D3C-1741-B8E5-778599706982}" type="parTrans" cxnId="{10192666-A70A-2248-8967-44CDAFAAEAC6}">
      <dgm:prSet/>
      <dgm:spPr/>
      <dgm:t>
        <a:bodyPr/>
        <a:lstStyle/>
        <a:p>
          <a:endParaRPr lang="ru-RU"/>
        </a:p>
      </dgm:t>
    </dgm:pt>
    <dgm:pt modelId="{DB07C9FD-B537-7743-9E1D-9A0179F64689}" type="sibTrans" cxnId="{10192666-A70A-2248-8967-44CDAFAAEAC6}">
      <dgm:prSet/>
      <dgm:spPr/>
      <dgm:t>
        <a:bodyPr/>
        <a:lstStyle/>
        <a:p>
          <a:endParaRPr lang="ru-RU"/>
        </a:p>
      </dgm:t>
    </dgm:pt>
    <dgm:pt modelId="{0F2487AE-BE8D-4248-989D-810A11FBE291}">
      <dgm:prSet phldrT="[Текст]" custT="1"/>
      <dgm:spPr/>
      <dgm:t>
        <a:bodyPr/>
        <a:lstStyle/>
        <a:p>
          <a:r>
            <a:rPr lang="ru-RU" sz="1600" dirty="0"/>
            <a:t>В 9 общеобразовательных организациях (юридические лица) </a:t>
          </a:r>
        </a:p>
      </dgm:t>
    </dgm:pt>
    <dgm:pt modelId="{3A3C1442-77C3-3649-A950-F804E51F0D54}" type="parTrans" cxnId="{3D138E4A-7CE2-2F44-9AAA-93A17E3D21CA}">
      <dgm:prSet/>
      <dgm:spPr/>
      <dgm:t>
        <a:bodyPr/>
        <a:lstStyle/>
        <a:p>
          <a:endParaRPr lang="ru-RU"/>
        </a:p>
      </dgm:t>
    </dgm:pt>
    <dgm:pt modelId="{D209BA28-A54A-8743-AF7A-A5435251610C}" type="sibTrans" cxnId="{3D138E4A-7CE2-2F44-9AAA-93A17E3D21CA}">
      <dgm:prSet/>
      <dgm:spPr/>
      <dgm:t>
        <a:bodyPr/>
        <a:lstStyle/>
        <a:p>
          <a:endParaRPr lang="ru-RU"/>
        </a:p>
      </dgm:t>
    </dgm:pt>
    <dgm:pt modelId="{76970738-C6E6-6A43-8589-B9FC4EB98045}">
      <dgm:prSet phldrT="[Текст]" custT="1"/>
      <dgm:spPr/>
      <dgm:t>
        <a:bodyPr/>
        <a:lstStyle/>
        <a:p>
          <a:r>
            <a:rPr lang="ru-RU" sz="1600" dirty="0"/>
            <a:t>В 32 филиалах общеобразовательных организациях </a:t>
          </a:r>
        </a:p>
      </dgm:t>
    </dgm:pt>
    <dgm:pt modelId="{5AA7C2B3-AD28-784E-901D-D322B4B1DC23}" type="parTrans" cxnId="{B7212DF9-9614-A748-A26E-1BA1804D0E64}">
      <dgm:prSet/>
      <dgm:spPr/>
      <dgm:t>
        <a:bodyPr/>
        <a:lstStyle/>
        <a:p>
          <a:endParaRPr lang="ru-RU"/>
        </a:p>
      </dgm:t>
    </dgm:pt>
    <dgm:pt modelId="{A31D8B07-2701-2043-B7ED-58216A196BE9}" type="sibTrans" cxnId="{B7212DF9-9614-A748-A26E-1BA1804D0E64}">
      <dgm:prSet/>
      <dgm:spPr/>
      <dgm:t>
        <a:bodyPr/>
        <a:lstStyle/>
        <a:p>
          <a:endParaRPr lang="ru-RU"/>
        </a:p>
      </dgm:t>
    </dgm:pt>
    <dgm:pt modelId="{92CEDEA5-63DA-2A47-BF75-C261E2E4F10B}">
      <dgm:prSet phldrT="[Текст]"/>
      <dgm:spPr/>
      <dgm:t>
        <a:bodyPr/>
        <a:lstStyle/>
        <a:p>
          <a:endParaRPr lang="ru-RU"/>
        </a:p>
      </dgm:t>
    </dgm:pt>
    <dgm:pt modelId="{64836EFC-23C1-1743-9723-4D7AA241F4B8}" type="parTrans" cxnId="{34E20F45-D648-F048-B272-02EF4416B04B}">
      <dgm:prSet/>
      <dgm:spPr/>
      <dgm:t>
        <a:bodyPr/>
        <a:lstStyle/>
        <a:p>
          <a:endParaRPr lang="ru-RU"/>
        </a:p>
      </dgm:t>
    </dgm:pt>
    <dgm:pt modelId="{F99681A9-4E02-D94B-8A10-9744146E60BC}" type="sibTrans" cxnId="{34E20F45-D648-F048-B272-02EF4416B04B}">
      <dgm:prSet/>
      <dgm:spPr/>
      <dgm:t>
        <a:bodyPr/>
        <a:lstStyle/>
        <a:p>
          <a:endParaRPr lang="ru-RU"/>
        </a:p>
      </dgm:t>
    </dgm:pt>
    <dgm:pt modelId="{D3941254-102E-0F47-A0AA-F4BE926AF0AB}" type="pres">
      <dgm:prSet presAssocID="{2F2C7482-971C-3F45-B8DD-E63C9A52DD9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DC6DDBF-ABA3-3E4C-9C30-26C24F3B14BB}" type="pres">
      <dgm:prSet presAssocID="{B7F8552D-FD3E-B44F-9D7C-D3A5506F2983}" presName="centerShape" presStyleLbl="node0" presStyleIdx="0" presStyleCnt="1"/>
      <dgm:spPr/>
    </dgm:pt>
    <dgm:pt modelId="{2F656D9A-FD53-4C4D-BBA5-267E31FEF130}" type="pres">
      <dgm:prSet presAssocID="{3A3C1442-77C3-3649-A950-F804E51F0D54}" presName="parTrans" presStyleLbl="bgSibTrans2D1" presStyleIdx="0" presStyleCnt="2" custLinFactNeighborX="-2843" custLinFactNeighborY="37523"/>
      <dgm:spPr/>
    </dgm:pt>
    <dgm:pt modelId="{81739F71-D820-9441-8F03-34740D9FE8D7}" type="pres">
      <dgm:prSet presAssocID="{0F2487AE-BE8D-4248-989D-810A11FBE291}" presName="node" presStyleLbl="node1" presStyleIdx="0" presStyleCnt="2" custScaleX="150722" custRadScaleRad="114123" custRadScaleInc="-5353">
        <dgm:presLayoutVars>
          <dgm:bulletEnabled val="1"/>
        </dgm:presLayoutVars>
      </dgm:prSet>
      <dgm:spPr/>
    </dgm:pt>
    <dgm:pt modelId="{49400B02-7F98-0A40-B927-0F240A557FCA}" type="pres">
      <dgm:prSet presAssocID="{5AA7C2B3-AD28-784E-901D-D322B4B1DC23}" presName="parTrans" presStyleLbl="bgSibTrans2D1" presStyleIdx="1" presStyleCnt="2" custLinFactNeighborX="5409" custLinFactNeighborY="37523"/>
      <dgm:spPr/>
    </dgm:pt>
    <dgm:pt modelId="{1F6A70AA-379B-5C4F-8E22-7E3EE25D4FB5}" type="pres">
      <dgm:prSet presAssocID="{76970738-C6E6-6A43-8589-B9FC4EB98045}" presName="node" presStyleLbl="node1" presStyleIdx="1" presStyleCnt="2" custScaleX="150595" custRadScaleRad="118026" custRadScaleInc="6571">
        <dgm:presLayoutVars>
          <dgm:bulletEnabled val="1"/>
        </dgm:presLayoutVars>
      </dgm:prSet>
      <dgm:spPr/>
    </dgm:pt>
  </dgm:ptLst>
  <dgm:cxnLst>
    <dgm:cxn modelId="{34E20F45-D648-F048-B272-02EF4416B04B}" srcId="{2F2C7482-971C-3F45-B8DD-E63C9A52DD94}" destId="{92CEDEA5-63DA-2A47-BF75-C261E2E4F10B}" srcOrd="1" destOrd="0" parTransId="{64836EFC-23C1-1743-9723-4D7AA241F4B8}" sibTransId="{F99681A9-4E02-D94B-8A10-9744146E60BC}"/>
    <dgm:cxn modelId="{10192666-A70A-2248-8967-44CDAFAAEAC6}" srcId="{2F2C7482-971C-3F45-B8DD-E63C9A52DD94}" destId="{B7F8552D-FD3E-B44F-9D7C-D3A5506F2983}" srcOrd="0" destOrd="0" parTransId="{EFF05A48-6D3C-1741-B8E5-778599706982}" sibTransId="{DB07C9FD-B537-7743-9E1D-9A0179F64689}"/>
    <dgm:cxn modelId="{71E37A66-D948-D248-AB0A-9207EA90F661}" type="presOf" srcId="{2F2C7482-971C-3F45-B8DD-E63C9A52DD94}" destId="{D3941254-102E-0F47-A0AA-F4BE926AF0AB}" srcOrd="0" destOrd="0" presId="urn:microsoft.com/office/officeart/2005/8/layout/radial4"/>
    <dgm:cxn modelId="{3D138E4A-7CE2-2F44-9AAA-93A17E3D21CA}" srcId="{B7F8552D-FD3E-B44F-9D7C-D3A5506F2983}" destId="{0F2487AE-BE8D-4248-989D-810A11FBE291}" srcOrd="0" destOrd="0" parTransId="{3A3C1442-77C3-3649-A950-F804E51F0D54}" sibTransId="{D209BA28-A54A-8743-AF7A-A5435251610C}"/>
    <dgm:cxn modelId="{8260CA77-B3E8-FA40-B917-7B1876EA9993}" type="presOf" srcId="{76970738-C6E6-6A43-8589-B9FC4EB98045}" destId="{1F6A70AA-379B-5C4F-8E22-7E3EE25D4FB5}" srcOrd="0" destOrd="0" presId="urn:microsoft.com/office/officeart/2005/8/layout/radial4"/>
    <dgm:cxn modelId="{EEAFF2A1-B14F-124C-A6B9-76D5E578FF59}" type="presOf" srcId="{5AA7C2B3-AD28-784E-901D-D322B4B1DC23}" destId="{49400B02-7F98-0A40-B927-0F240A557FCA}" srcOrd="0" destOrd="0" presId="urn:microsoft.com/office/officeart/2005/8/layout/radial4"/>
    <dgm:cxn modelId="{0A8A16B3-4E32-6D43-A68D-9F8FFEC9C46B}" type="presOf" srcId="{3A3C1442-77C3-3649-A950-F804E51F0D54}" destId="{2F656D9A-FD53-4C4D-BBA5-267E31FEF130}" srcOrd="0" destOrd="0" presId="urn:microsoft.com/office/officeart/2005/8/layout/radial4"/>
    <dgm:cxn modelId="{303C66BC-F468-2144-A8D9-DDBAD5AAD2F5}" type="presOf" srcId="{B7F8552D-FD3E-B44F-9D7C-D3A5506F2983}" destId="{BDC6DDBF-ABA3-3E4C-9C30-26C24F3B14BB}" srcOrd="0" destOrd="0" presId="urn:microsoft.com/office/officeart/2005/8/layout/radial4"/>
    <dgm:cxn modelId="{A0A67ED5-01C3-0E46-9F73-7C3CC8109756}" type="presOf" srcId="{0F2487AE-BE8D-4248-989D-810A11FBE291}" destId="{81739F71-D820-9441-8F03-34740D9FE8D7}" srcOrd="0" destOrd="0" presId="urn:microsoft.com/office/officeart/2005/8/layout/radial4"/>
    <dgm:cxn modelId="{B7212DF9-9614-A748-A26E-1BA1804D0E64}" srcId="{B7F8552D-FD3E-B44F-9D7C-D3A5506F2983}" destId="{76970738-C6E6-6A43-8589-B9FC4EB98045}" srcOrd="1" destOrd="0" parTransId="{5AA7C2B3-AD28-784E-901D-D322B4B1DC23}" sibTransId="{A31D8B07-2701-2043-B7ED-58216A196BE9}"/>
    <dgm:cxn modelId="{3791E4E1-E890-B44F-A357-95AA78C46260}" type="presParOf" srcId="{D3941254-102E-0F47-A0AA-F4BE926AF0AB}" destId="{BDC6DDBF-ABA3-3E4C-9C30-26C24F3B14BB}" srcOrd="0" destOrd="0" presId="urn:microsoft.com/office/officeart/2005/8/layout/radial4"/>
    <dgm:cxn modelId="{37463E7A-61CC-0743-9517-E348EE958970}" type="presParOf" srcId="{D3941254-102E-0F47-A0AA-F4BE926AF0AB}" destId="{2F656D9A-FD53-4C4D-BBA5-267E31FEF130}" srcOrd="1" destOrd="0" presId="urn:microsoft.com/office/officeart/2005/8/layout/radial4"/>
    <dgm:cxn modelId="{D8C10693-485B-7E42-A729-99AF6F62D81A}" type="presParOf" srcId="{D3941254-102E-0F47-A0AA-F4BE926AF0AB}" destId="{81739F71-D820-9441-8F03-34740D9FE8D7}" srcOrd="2" destOrd="0" presId="urn:microsoft.com/office/officeart/2005/8/layout/radial4"/>
    <dgm:cxn modelId="{3217821D-D04C-7945-8EAE-09D34F9B6170}" type="presParOf" srcId="{D3941254-102E-0F47-A0AA-F4BE926AF0AB}" destId="{49400B02-7F98-0A40-B927-0F240A557FCA}" srcOrd="3" destOrd="0" presId="urn:microsoft.com/office/officeart/2005/8/layout/radial4"/>
    <dgm:cxn modelId="{A61EE937-8B26-794F-A503-37F5EEA5AF04}" type="presParOf" srcId="{D3941254-102E-0F47-A0AA-F4BE926AF0AB}" destId="{1F6A70AA-379B-5C4F-8E22-7E3EE25D4FB5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9BB9B-1C11-F04A-9F12-16E49176B2A9}">
      <dsp:nvSpPr>
        <dsp:cNvPr id="0" name=""/>
        <dsp:cNvSpPr/>
      </dsp:nvSpPr>
      <dsp:spPr>
        <a:xfrm>
          <a:off x="138175" y="1738693"/>
          <a:ext cx="3060401" cy="1008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от 15 до 40% обучающихся начальных классов общеобразовательной     школы</a:t>
          </a:r>
        </a:p>
      </dsp:txBody>
      <dsp:txXfrm>
        <a:off x="138175" y="1738693"/>
        <a:ext cx="3060401" cy="1008541"/>
      </dsp:txXfrm>
    </dsp:sp>
    <dsp:sp modelId="{0659BCA9-DB4F-8246-BB54-F3859AD72F8F}">
      <dsp:nvSpPr>
        <dsp:cNvPr id="0" name=""/>
        <dsp:cNvSpPr/>
      </dsp:nvSpPr>
      <dsp:spPr>
        <a:xfrm>
          <a:off x="202210" y="1353211"/>
          <a:ext cx="243441" cy="2434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85F170-E3AE-764F-923E-F6B2BC0AD13A}">
      <dsp:nvSpPr>
        <dsp:cNvPr id="0" name=""/>
        <dsp:cNvSpPr/>
      </dsp:nvSpPr>
      <dsp:spPr>
        <a:xfrm>
          <a:off x="372619" y="1012393"/>
          <a:ext cx="243441" cy="2434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9BBF57-02D3-1545-B144-C82F60FF410B}">
      <dsp:nvSpPr>
        <dsp:cNvPr id="0" name=""/>
        <dsp:cNvSpPr/>
      </dsp:nvSpPr>
      <dsp:spPr>
        <a:xfrm>
          <a:off x="781600" y="1080557"/>
          <a:ext cx="382550" cy="3825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75A34F-C646-E340-BBD8-953BA6799265}">
      <dsp:nvSpPr>
        <dsp:cNvPr id="0" name=""/>
        <dsp:cNvSpPr/>
      </dsp:nvSpPr>
      <dsp:spPr>
        <a:xfrm>
          <a:off x="1122417" y="705657"/>
          <a:ext cx="243441" cy="2434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E85455-C384-0E45-9C79-83D61FF02B0A}">
      <dsp:nvSpPr>
        <dsp:cNvPr id="0" name=""/>
        <dsp:cNvSpPr/>
      </dsp:nvSpPr>
      <dsp:spPr>
        <a:xfrm>
          <a:off x="1565480" y="569330"/>
          <a:ext cx="243441" cy="2434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F95589-C21A-3843-ADF8-1A9837696055}">
      <dsp:nvSpPr>
        <dsp:cNvPr id="0" name=""/>
        <dsp:cNvSpPr/>
      </dsp:nvSpPr>
      <dsp:spPr>
        <a:xfrm>
          <a:off x="2110788" y="807903"/>
          <a:ext cx="243441" cy="2434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6E8BA3-4EE9-AA4B-A399-E8CFC1DCAF36}">
      <dsp:nvSpPr>
        <dsp:cNvPr id="0" name=""/>
        <dsp:cNvSpPr/>
      </dsp:nvSpPr>
      <dsp:spPr>
        <a:xfrm>
          <a:off x="2451605" y="978311"/>
          <a:ext cx="382550" cy="3825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7B95CC-6C20-554E-83F6-40351B39A143}">
      <dsp:nvSpPr>
        <dsp:cNvPr id="0" name=""/>
        <dsp:cNvSpPr/>
      </dsp:nvSpPr>
      <dsp:spPr>
        <a:xfrm>
          <a:off x="2928750" y="1353211"/>
          <a:ext cx="243441" cy="2434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F3408F-3996-6B46-B0E3-1E3FA0ED19FE}">
      <dsp:nvSpPr>
        <dsp:cNvPr id="0" name=""/>
        <dsp:cNvSpPr/>
      </dsp:nvSpPr>
      <dsp:spPr>
        <a:xfrm>
          <a:off x="3133240" y="1728110"/>
          <a:ext cx="243441" cy="2434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9612DA-24D3-974E-87DB-FE32AB872C98}">
      <dsp:nvSpPr>
        <dsp:cNvPr id="0" name=""/>
        <dsp:cNvSpPr/>
      </dsp:nvSpPr>
      <dsp:spPr>
        <a:xfrm>
          <a:off x="1360989" y="1012393"/>
          <a:ext cx="625991" cy="6259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AA002C-8CD6-C442-85BD-81337BDB381B}">
      <dsp:nvSpPr>
        <dsp:cNvPr id="0" name=""/>
        <dsp:cNvSpPr/>
      </dsp:nvSpPr>
      <dsp:spPr>
        <a:xfrm>
          <a:off x="31801" y="2307499"/>
          <a:ext cx="243441" cy="2434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49B6E1-CA62-A64E-9A21-4684370F78FE}">
      <dsp:nvSpPr>
        <dsp:cNvPr id="0" name=""/>
        <dsp:cNvSpPr/>
      </dsp:nvSpPr>
      <dsp:spPr>
        <a:xfrm>
          <a:off x="236292" y="2614235"/>
          <a:ext cx="382550" cy="3825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B4337C-BDE0-9E4C-9C83-7D9CC35B2EFB}">
      <dsp:nvSpPr>
        <dsp:cNvPr id="0" name=""/>
        <dsp:cNvSpPr/>
      </dsp:nvSpPr>
      <dsp:spPr>
        <a:xfrm>
          <a:off x="747518" y="2886889"/>
          <a:ext cx="556436" cy="5564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9E759A-49FB-C04D-A503-3A01F73C08F6}">
      <dsp:nvSpPr>
        <dsp:cNvPr id="0" name=""/>
        <dsp:cNvSpPr/>
      </dsp:nvSpPr>
      <dsp:spPr>
        <a:xfrm>
          <a:off x="1463235" y="3329952"/>
          <a:ext cx="243441" cy="2434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E3D35C-5882-DD4A-AFBD-F671AD1F6598}">
      <dsp:nvSpPr>
        <dsp:cNvPr id="0" name=""/>
        <dsp:cNvSpPr/>
      </dsp:nvSpPr>
      <dsp:spPr>
        <a:xfrm>
          <a:off x="1599562" y="2886889"/>
          <a:ext cx="382550" cy="3825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0A87CA-8CDC-B846-81C5-6D39F2ED67A5}">
      <dsp:nvSpPr>
        <dsp:cNvPr id="0" name=""/>
        <dsp:cNvSpPr/>
      </dsp:nvSpPr>
      <dsp:spPr>
        <a:xfrm>
          <a:off x="1940379" y="3364034"/>
          <a:ext cx="243441" cy="2434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6B48CF-FEF8-3746-B2AE-C257DA167DBB}">
      <dsp:nvSpPr>
        <dsp:cNvPr id="0" name=""/>
        <dsp:cNvSpPr/>
      </dsp:nvSpPr>
      <dsp:spPr>
        <a:xfrm>
          <a:off x="2247115" y="2818726"/>
          <a:ext cx="556436" cy="5564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3CB696-D031-AB41-BF6B-063B4A53DD4B}">
      <dsp:nvSpPr>
        <dsp:cNvPr id="0" name=""/>
        <dsp:cNvSpPr/>
      </dsp:nvSpPr>
      <dsp:spPr>
        <a:xfrm>
          <a:off x="2996913" y="2682399"/>
          <a:ext cx="382550" cy="3825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EEE515-730D-724A-A3CF-B6D67EB27662}">
      <dsp:nvSpPr>
        <dsp:cNvPr id="0" name=""/>
        <dsp:cNvSpPr/>
      </dsp:nvSpPr>
      <dsp:spPr>
        <a:xfrm>
          <a:off x="3379463" y="1079990"/>
          <a:ext cx="1123495" cy="2144875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9621BD-9082-5848-8FB5-EE717ED700E8}">
      <dsp:nvSpPr>
        <dsp:cNvPr id="0" name=""/>
        <dsp:cNvSpPr/>
      </dsp:nvSpPr>
      <dsp:spPr>
        <a:xfrm>
          <a:off x="4298687" y="1079990"/>
          <a:ext cx="1123495" cy="2144875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053B98-74B9-9B44-8AA6-90C1F6758646}">
      <dsp:nvSpPr>
        <dsp:cNvPr id="0" name=""/>
        <dsp:cNvSpPr/>
      </dsp:nvSpPr>
      <dsp:spPr>
        <a:xfrm>
          <a:off x="5544746" y="902733"/>
          <a:ext cx="2604466" cy="26044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от 10 до12 детей в каждом классе имеют те или иные школьные трудности</a:t>
          </a:r>
        </a:p>
      </dsp:txBody>
      <dsp:txXfrm>
        <a:off x="5926161" y="1284148"/>
        <a:ext cx="1841636" cy="18416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8D3D97-EC9F-F548-88FD-A79CF9909262}">
      <dsp:nvSpPr>
        <dsp:cNvPr id="0" name=""/>
        <dsp:cNvSpPr/>
      </dsp:nvSpPr>
      <dsp:spPr>
        <a:xfrm>
          <a:off x="2387" y="50297"/>
          <a:ext cx="3689132" cy="14756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Психолого-педагогическое сопровождение обучающихся с ОВЗ </a:t>
          </a:r>
        </a:p>
      </dsp:txBody>
      <dsp:txXfrm>
        <a:off x="740213" y="50297"/>
        <a:ext cx="2213480" cy="1475652"/>
      </dsp:txXfrm>
    </dsp:sp>
    <dsp:sp modelId="{B0BD23C2-AB90-0A40-B6E4-8D69F4F45655}">
      <dsp:nvSpPr>
        <dsp:cNvPr id="0" name=""/>
        <dsp:cNvSpPr/>
      </dsp:nvSpPr>
      <dsp:spPr>
        <a:xfrm>
          <a:off x="3211932" y="175728"/>
          <a:ext cx="3061979" cy="122479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200" kern="1200" dirty="0"/>
            <a:t>1076 детей</a:t>
          </a:r>
        </a:p>
      </dsp:txBody>
      <dsp:txXfrm>
        <a:off x="3824328" y="175728"/>
        <a:ext cx="1837188" cy="1224791"/>
      </dsp:txXfrm>
    </dsp:sp>
    <dsp:sp modelId="{CE77D740-AC4F-164A-84DD-66F70D305E5F}">
      <dsp:nvSpPr>
        <dsp:cNvPr id="0" name=""/>
        <dsp:cNvSpPr/>
      </dsp:nvSpPr>
      <dsp:spPr>
        <a:xfrm>
          <a:off x="5845234" y="175728"/>
          <a:ext cx="3061979" cy="122479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200" kern="1200" dirty="0"/>
            <a:t>59 % </a:t>
          </a:r>
        </a:p>
      </dsp:txBody>
      <dsp:txXfrm>
        <a:off x="6457630" y="175728"/>
        <a:ext cx="1837188" cy="1224791"/>
      </dsp:txXfrm>
    </dsp:sp>
    <dsp:sp modelId="{C48991BE-5CCE-FC4D-A981-AE31FBC0A063}">
      <dsp:nvSpPr>
        <dsp:cNvPr id="0" name=""/>
        <dsp:cNvSpPr/>
      </dsp:nvSpPr>
      <dsp:spPr>
        <a:xfrm>
          <a:off x="2387" y="1732542"/>
          <a:ext cx="3689132" cy="14756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Психолого-педагогического сопровождение обучающихся на основании медицинского заключения </a:t>
          </a:r>
        </a:p>
      </dsp:txBody>
      <dsp:txXfrm>
        <a:off x="740213" y="1732542"/>
        <a:ext cx="2213480" cy="1475652"/>
      </dsp:txXfrm>
    </dsp:sp>
    <dsp:sp modelId="{388964F2-B0B1-2748-84E9-CD5A735A3B7A}">
      <dsp:nvSpPr>
        <dsp:cNvPr id="0" name=""/>
        <dsp:cNvSpPr/>
      </dsp:nvSpPr>
      <dsp:spPr>
        <a:xfrm>
          <a:off x="3211932" y="1857972"/>
          <a:ext cx="3061979" cy="122479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200" kern="1200" dirty="0"/>
            <a:t>310 детей</a:t>
          </a:r>
        </a:p>
      </dsp:txBody>
      <dsp:txXfrm>
        <a:off x="3824328" y="1857972"/>
        <a:ext cx="1837188" cy="1224791"/>
      </dsp:txXfrm>
    </dsp:sp>
    <dsp:sp modelId="{B018BF99-0DE6-7E49-9AD0-199E98AEF525}">
      <dsp:nvSpPr>
        <dsp:cNvPr id="0" name=""/>
        <dsp:cNvSpPr/>
      </dsp:nvSpPr>
      <dsp:spPr>
        <a:xfrm>
          <a:off x="5845234" y="1857972"/>
          <a:ext cx="3061979" cy="122479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200" kern="1200" dirty="0"/>
            <a:t>17 % </a:t>
          </a:r>
        </a:p>
      </dsp:txBody>
      <dsp:txXfrm>
        <a:off x="6457630" y="1857972"/>
        <a:ext cx="1837188" cy="1224791"/>
      </dsp:txXfrm>
    </dsp:sp>
    <dsp:sp modelId="{DBF2B37D-6BA0-C842-9157-C8959FA12E38}">
      <dsp:nvSpPr>
        <dsp:cNvPr id="0" name=""/>
        <dsp:cNvSpPr/>
      </dsp:nvSpPr>
      <dsp:spPr>
        <a:xfrm>
          <a:off x="2387" y="3414786"/>
          <a:ext cx="3689132" cy="14756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Психолого-педагогическое сопровождение обучающихся, испытывающих трудности в ООО программ, развитии и социальной адаптации </a:t>
          </a:r>
        </a:p>
      </dsp:txBody>
      <dsp:txXfrm>
        <a:off x="740213" y="3414786"/>
        <a:ext cx="2213480" cy="1475652"/>
      </dsp:txXfrm>
    </dsp:sp>
    <dsp:sp modelId="{A0E5759D-7326-FE46-AF99-6DF543BCDD7E}">
      <dsp:nvSpPr>
        <dsp:cNvPr id="0" name=""/>
        <dsp:cNvSpPr/>
      </dsp:nvSpPr>
      <dsp:spPr>
        <a:xfrm>
          <a:off x="3211932" y="3540216"/>
          <a:ext cx="3061979" cy="122479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200" kern="1200" dirty="0"/>
            <a:t>437 детей</a:t>
          </a:r>
        </a:p>
      </dsp:txBody>
      <dsp:txXfrm>
        <a:off x="3824328" y="3540216"/>
        <a:ext cx="1837188" cy="1224791"/>
      </dsp:txXfrm>
    </dsp:sp>
    <dsp:sp modelId="{FC1A0FC3-1931-DD4E-9A8D-486A8E4E3A3D}">
      <dsp:nvSpPr>
        <dsp:cNvPr id="0" name=""/>
        <dsp:cNvSpPr/>
      </dsp:nvSpPr>
      <dsp:spPr>
        <a:xfrm>
          <a:off x="5845234" y="3540216"/>
          <a:ext cx="3061979" cy="122479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200" kern="1200" dirty="0"/>
            <a:t>24 % </a:t>
          </a:r>
        </a:p>
      </dsp:txBody>
      <dsp:txXfrm>
        <a:off x="6457630" y="3540216"/>
        <a:ext cx="1837188" cy="12247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5EEBF-ADCC-2A48-B339-DBE1103061DF}">
      <dsp:nvSpPr>
        <dsp:cNvPr id="0" name=""/>
        <dsp:cNvSpPr/>
      </dsp:nvSpPr>
      <dsp:spPr>
        <a:xfrm rot="16855373">
          <a:off x="1753098" y="-159094"/>
          <a:ext cx="3047368" cy="3047368"/>
        </a:xfrm>
        <a:prstGeom prst="circularArrow">
          <a:avLst>
            <a:gd name="adj1" fmla="val 5689"/>
            <a:gd name="adj2" fmla="val 340510"/>
            <a:gd name="adj3" fmla="val 12461173"/>
            <a:gd name="adj4" fmla="val 18241677"/>
            <a:gd name="adj5" fmla="val 5908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A48AADD-E114-C249-8520-E35D9AD86F1B}">
      <dsp:nvSpPr>
        <dsp:cNvPr id="0" name=""/>
        <dsp:cNvSpPr/>
      </dsp:nvSpPr>
      <dsp:spPr>
        <a:xfrm>
          <a:off x="2213666" y="5909"/>
          <a:ext cx="2126232" cy="10631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16 732 ребёнка</a:t>
          </a:r>
        </a:p>
      </dsp:txBody>
      <dsp:txXfrm>
        <a:off x="2265563" y="57806"/>
        <a:ext cx="2022438" cy="959322"/>
      </dsp:txXfrm>
    </dsp:sp>
    <dsp:sp modelId="{C81E194E-7012-044A-98A3-A54B7DD5085B}">
      <dsp:nvSpPr>
        <dsp:cNvPr id="0" name=""/>
        <dsp:cNvSpPr/>
      </dsp:nvSpPr>
      <dsp:spPr>
        <a:xfrm>
          <a:off x="3759565" y="1526165"/>
          <a:ext cx="1936806" cy="904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 15% - 40 %</a:t>
          </a:r>
        </a:p>
      </dsp:txBody>
      <dsp:txXfrm>
        <a:off x="3803720" y="1570320"/>
        <a:ext cx="1848496" cy="816210"/>
      </dsp:txXfrm>
    </dsp:sp>
    <dsp:sp modelId="{CEB79D2F-6BFE-8342-B381-F554F7543044}">
      <dsp:nvSpPr>
        <dsp:cNvPr id="0" name=""/>
        <dsp:cNvSpPr/>
      </dsp:nvSpPr>
      <dsp:spPr>
        <a:xfrm>
          <a:off x="0" y="1261119"/>
          <a:ext cx="2403811" cy="10435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от 2 510 до          6 500 тысяч детей </a:t>
          </a:r>
        </a:p>
      </dsp:txBody>
      <dsp:txXfrm>
        <a:off x="50944" y="1312063"/>
        <a:ext cx="2301923" cy="9417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A9CAC3-79A7-624B-9D1B-0280E3D4D313}">
      <dsp:nvSpPr>
        <dsp:cNvPr id="0" name=""/>
        <dsp:cNvSpPr/>
      </dsp:nvSpPr>
      <dsp:spPr>
        <a:xfrm>
          <a:off x="2809" y="245943"/>
          <a:ext cx="1710771" cy="10264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В Республике Алтай</a:t>
          </a:r>
        </a:p>
      </dsp:txBody>
      <dsp:txXfrm>
        <a:off x="32873" y="276007"/>
        <a:ext cx="1650643" cy="966335"/>
      </dsp:txXfrm>
    </dsp:sp>
    <dsp:sp modelId="{CF3BA951-0149-DD4B-973B-C55ED1A5C4DC}">
      <dsp:nvSpPr>
        <dsp:cNvPr id="0" name=""/>
        <dsp:cNvSpPr/>
      </dsp:nvSpPr>
      <dsp:spPr>
        <a:xfrm rot="37392">
          <a:off x="1885350" y="560193"/>
          <a:ext cx="364194" cy="4242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/>
        </a:p>
      </dsp:txBody>
      <dsp:txXfrm>
        <a:off x="1885353" y="644453"/>
        <a:ext cx="254936" cy="254563"/>
      </dsp:txXfrm>
    </dsp:sp>
    <dsp:sp modelId="{3354E76F-57B6-D44E-8AF8-7D50F68971E9}">
      <dsp:nvSpPr>
        <dsp:cNvPr id="0" name=""/>
        <dsp:cNvSpPr/>
      </dsp:nvSpPr>
      <dsp:spPr>
        <a:xfrm>
          <a:off x="2400700" y="272026"/>
          <a:ext cx="1710771" cy="10264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181 общеобразовательная организация</a:t>
          </a:r>
        </a:p>
      </dsp:txBody>
      <dsp:txXfrm>
        <a:off x="2430764" y="302090"/>
        <a:ext cx="1650643" cy="9663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A9CAC3-79A7-624B-9D1B-0280E3D4D313}">
      <dsp:nvSpPr>
        <dsp:cNvPr id="0" name=""/>
        <dsp:cNvSpPr/>
      </dsp:nvSpPr>
      <dsp:spPr>
        <a:xfrm>
          <a:off x="0" y="270118"/>
          <a:ext cx="1597128" cy="958277"/>
        </a:xfrm>
        <a:prstGeom prst="roundRect">
          <a:avLst>
            <a:gd name="adj" fmla="val 10000"/>
          </a:avLst>
        </a:prstGeom>
        <a:solidFill>
          <a:schemeClr val="lt1"/>
        </a:solidFill>
        <a:ln w="28575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В опросе приняло участие</a:t>
          </a:r>
        </a:p>
      </dsp:txBody>
      <dsp:txXfrm>
        <a:off x="28067" y="298185"/>
        <a:ext cx="1540994" cy="902143"/>
      </dsp:txXfrm>
    </dsp:sp>
    <dsp:sp modelId="{CF3BA951-0149-DD4B-973B-C55ED1A5C4DC}">
      <dsp:nvSpPr>
        <dsp:cNvPr id="0" name=""/>
        <dsp:cNvSpPr/>
      </dsp:nvSpPr>
      <dsp:spPr>
        <a:xfrm rot="15192">
          <a:off x="1758918" y="556215"/>
          <a:ext cx="343001" cy="3960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/>
        </a:p>
      </dsp:txBody>
      <dsp:txXfrm>
        <a:off x="1758919" y="635205"/>
        <a:ext cx="240101" cy="237653"/>
      </dsp:txXfrm>
    </dsp:sp>
    <dsp:sp modelId="{3354E76F-57B6-D44E-8AF8-7D50F68971E9}">
      <dsp:nvSpPr>
        <dsp:cNvPr id="0" name=""/>
        <dsp:cNvSpPr/>
      </dsp:nvSpPr>
      <dsp:spPr>
        <a:xfrm>
          <a:off x="2244295" y="280036"/>
          <a:ext cx="1597128" cy="958277"/>
        </a:xfrm>
        <a:prstGeom prst="roundRect">
          <a:avLst>
            <a:gd name="adj" fmla="val 10000"/>
          </a:avLst>
        </a:prstGeom>
        <a:solidFill>
          <a:schemeClr val="lt1"/>
        </a:solidFill>
        <a:ln w="28575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140 общеобразовательных организаций</a:t>
          </a:r>
        </a:p>
      </dsp:txBody>
      <dsp:txXfrm>
        <a:off x="2272362" y="308103"/>
        <a:ext cx="1540994" cy="902143"/>
      </dsp:txXfrm>
    </dsp:sp>
    <dsp:sp modelId="{1617001D-963D-4F40-A816-B2E664EF2353}">
      <dsp:nvSpPr>
        <dsp:cNvPr id="0" name=""/>
        <dsp:cNvSpPr/>
      </dsp:nvSpPr>
      <dsp:spPr>
        <a:xfrm>
          <a:off x="4001136" y="561131"/>
          <a:ext cx="338591" cy="3960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/>
        </a:p>
      </dsp:txBody>
      <dsp:txXfrm>
        <a:off x="4001136" y="640348"/>
        <a:ext cx="237014" cy="237653"/>
      </dsp:txXfrm>
    </dsp:sp>
    <dsp:sp modelId="{BADA8D04-1311-C54F-922A-2068C14414E1}">
      <dsp:nvSpPr>
        <dsp:cNvPr id="0" name=""/>
        <dsp:cNvSpPr/>
      </dsp:nvSpPr>
      <dsp:spPr>
        <a:xfrm>
          <a:off x="4480275" y="280036"/>
          <a:ext cx="1597128" cy="958277"/>
        </a:xfrm>
        <a:prstGeom prst="roundRect">
          <a:avLst>
            <a:gd name="adj" fmla="val 10000"/>
          </a:avLst>
        </a:prstGeom>
        <a:solidFill>
          <a:schemeClr val="lt1"/>
        </a:solidFill>
        <a:ln w="28575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Из которых 6 филиалов ОО</a:t>
          </a:r>
        </a:p>
      </dsp:txBody>
      <dsp:txXfrm>
        <a:off x="4508342" y="308103"/>
        <a:ext cx="1540994" cy="9021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C6DDBF-ABA3-3E4C-9C30-26C24F3B14BB}">
      <dsp:nvSpPr>
        <dsp:cNvPr id="0" name=""/>
        <dsp:cNvSpPr/>
      </dsp:nvSpPr>
      <dsp:spPr>
        <a:xfrm>
          <a:off x="3026190" y="1171941"/>
          <a:ext cx="1855452" cy="1855452"/>
        </a:xfrm>
        <a:prstGeom prst="ellipse">
          <a:avLst/>
        </a:prstGeom>
        <a:solidFill>
          <a:schemeClr val="lt1"/>
        </a:solidFill>
        <a:ln w="285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ППк не создан</a:t>
          </a:r>
        </a:p>
      </dsp:txBody>
      <dsp:txXfrm>
        <a:off x="3297915" y="1443666"/>
        <a:ext cx="1312002" cy="1312002"/>
      </dsp:txXfrm>
    </dsp:sp>
    <dsp:sp modelId="{2F656D9A-FD53-4C4D-BBA5-267E31FEF130}">
      <dsp:nvSpPr>
        <dsp:cNvPr id="0" name=""/>
        <dsp:cNvSpPr/>
      </dsp:nvSpPr>
      <dsp:spPr>
        <a:xfrm rot="12610938">
          <a:off x="1388204" y="1077660"/>
          <a:ext cx="1744643" cy="52880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739F71-D820-9441-8F03-34740D9FE8D7}">
      <dsp:nvSpPr>
        <dsp:cNvPr id="0" name=""/>
        <dsp:cNvSpPr/>
      </dsp:nvSpPr>
      <dsp:spPr>
        <a:xfrm>
          <a:off x="227692" y="4"/>
          <a:ext cx="2656746" cy="141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В 9 общеобразовательных организациях (юридические лица) </a:t>
          </a:r>
        </a:p>
      </dsp:txBody>
      <dsp:txXfrm>
        <a:off x="268994" y="41306"/>
        <a:ext cx="2574142" cy="1327539"/>
      </dsp:txXfrm>
    </dsp:sp>
    <dsp:sp modelId="{49400B02-7F98-0A40-B927-0F240A557FCA}">
      <dsp:nvSpPr>
        <dsp:cNvPr id="0" name=""/>
        <dsp:cNvSpPr/>
      </dsp:nvSpPr>
      <dsp:spPr>
        <a:xfrm rot="19854834">
          <a:off x="4841497" y="1084955"/>
          <a:ext cx="1834293" cy="52880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6A70AA-379B-5C4F-8E22-7E3EE25D4FB5}">
      <dsp:nvSpPr>
        <dsp:cNvPr id="0" name=""/>
        <dsp:cNvSpPr/>
      </dsp:nvSpPr>
      <dsp:spPr>
        <a:xfrm>
          <a:off x="5133659" y="16"/>
          <a:ext cx="2654507" cy="141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В 32 филиалах общеобразовательных организациях </a:t>
          </a:r>
        </a:p>
      </dsp:txBody>
      <dsp:txXfrm>
        <a:off x="5174961" y="41318"/>
        <a:ext cx="2571903" cy="13275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34A6F-05EE-9140-B2CA-C9A843B9E778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B3D9F-FAC8-EE46-8D8A-095795E78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741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April 27,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April 27,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April 27,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April 27,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April 27, 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April 27,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April 27,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April 27,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April 27,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April 27,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Чтобы добавить рисунок, перетащите его на заполнитель или щелкните значок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April 27,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April 27,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pms-ra.ru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11" descr="logo_pmss2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230" y="497550"/>
            <a:ext cx="1619672" cy="1417364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731446" y="1133268"/>
            <a:ext cx="281943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517236" y="1133268"/>
            <a:ext cx="2819430" cy="0"/>
          </a:xfrm>
          <a:prstGeom prst="line">
            <a:avLst/>
          </a:prstGeom>
          <a:ln>
            <a:solidFill>
              <a:srgbClr val="2455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39800" y="235940"/>
            <a:ext cx="299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БУ РА «Центр психолого-медико-социального сопровождения»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78902" y="168112"/>
            <a:ext cx="29961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/>
                <a:cs typeface="Times New Roman"/>
              </a:rPr>
              <a:t>Методический совет Службы психолого-педагогического сопровождения в системе образования РА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67946" y="5430911"/>
            <a:ext cx="2376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Руководитель ЦПМПК,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педагог-психолог: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Е.А. Кудрявцева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92139" y="6123408"/>
            <a:ext cx="40316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г. Горно-Алтайск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9800" y="2423367"/>
            <a:ext cx="70641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«Роль психолого-педагогического консилиума в сопровождении детей, испытывающих трудности в освоении основных общеобразовательных программ» </a:t>
            </a:r>
          </a:p>
        </p:txBody>
      </p:sp>
    </p:spTree>
    <p:extLst>
      <p:ext uri="{BB962C8B-B14F-4D97-AF65-F5344CB8AC3E}">
        <p14:creationId xmlns:p14="http://schemas.microsoft.com/office/powerpoint/2010/main" val="3556096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2709" y="5436793"/>
            <a:ext cx="7234358" cy="992118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2"/>
                </a:solidFill>
              </a:rPr>
              <a:t>Школьные трудности, которые не были вовремя выявлены и скомпенсированы, неизбежно приводят к школьной неуспеваемости. </a:t>
            </a:r>
          </a:p>
        </p:txBody>
      </p:sp>
      <p:sp>
        <p:nvSpPr>
          <p:cNvPr id="4" name="Название 1"/>
          <p:cNvSpPr txBox="1">
            <a:spLocks/>
          </p:cNvSpPr>
          <p:nvPr/>
        </p:nvSpPr>
        <p:spPr>
          <a:xfrm>
            <a:off x="409101" y="185209"/>
            <a:ext cx="5791200" cy="5619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/>
              <a:t>Из данных мониторинга:</a:t>
            </a: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1160828" y="1111168"/>
            <a:ext cx="3710680" cy="1736203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786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sz="2400" b="1" dirty="0"/>
              <a:t>За 2020-2021 учебный год</a:t>
            </a:r>
          </a:p>
          <a:p>
            <a:pPr algn="ctr"/>
            <a:r>
              <a:rPr lang="ru-RU" sz="2400" b="1" dirty="0"/>
              <a:t> ППк РА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67588" y="1388961"/>
            <a:ext cx="2470480" cy="10318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437 детей РА</a:t>
            </a:r>
            <a:r>
              <a:rPr lang="ru-RU" sz="2400" dirty="0"/>
              <a:t> 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6370859" y="2637017"/>
            <a:ext cx="436551" cy="61511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288215" y="3442091"/>
            <a:ext cx="2700185" cy="11707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от 6% до 17 %  вероятного прогноза</a:t>
            </a:r>
            <a:r>
              <a:rPr lang="ru-RU" sz="2400" dirty="0"/>
              <a:t> </a:t>
            </a:r>
          </a:p>
        </p:txBody>
      </p:sp>
      <p:grpSp>
        <p:nvGrpSpPr>
          <p:cNvPr id="10" name="Google Shape;631;p26"/>
          <p:cNvGrpSpPr/>
          <p:nvPr/>
        </p:nvGrpSpPr>
        <p:grpSpPr>
          <a:xfrm>
            <a:off x="1532939" y="2956682"/>
            <a:ext cx="2078526" cy="2202320"/>
            <a:chOff x="1339725" y="238075"/>
            <a:chExt cx="2758000" cy="2769525"/>
          </a:xfrm>
        </p:grpSpPr>
        <p:sp>
          <p:nvSpPr>
            <p:cNvPr id="11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09101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87714"/>
            <a:ext cx="7620000" cy="763929"/>
          </a:xfrm>
        </p:spPr>
        <p:txBody>
          <a:bodyPr>
            <a:noAutofit/>
          </a:bodyPr>
          <a:lstStyle/>
          <a:p>
            <a:r>
              <a:rPr lang="ru-RU" sz="1800" dirty="0"/>
              <a:t>Опрос об организации деятельности психолого-педагогических  консилиумов 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08804"/>
            <a:ext cx="8244048" cy="5178844"/>
          </a:xfrm>
        </p:spPr>
        <p:txBody>
          <a:bodyPr>
            <a:normAutofit fontScale="92500" lnSpcReduction="20000"/>
          </a:bodyPr>
          <a:lstStyle/>
          <a:p>
            <a:r>
              <a:rPr lang="ru-RU" b="0" dirty="0"/>
              <a:t>1. Имеется ли в образовательной организации психолого-педагогический консилиум?</a:t>
            </a:r>
          </a:p>
          <a:p>
            <a:r>
              <a:rPr lang="ru-RU" b="0" dirty="0"/>
              <a:t>2. Наименование муниципального образования (район)?</a:t>
            </a:r>
          </a:p>
          <a:p>
            <a:r>
              <a:rPr lang="ru-RU" b="0" dirty="0"/>
              <a:t>3. Наименование образовательной организации?</a:t>
            </a:r>
          </a:p>
          <a:p>
            <a:r>
              <a:rPr lang="ru-RU" b="0" dirty="0"/>
              <a:t>4. Сведения о документах, которые оформляются для организации деятельности психолого-педагогического консилиума образовательной организации?</a:t>
            </a:r>
          </a:p>
          <a:p>
            <a:r>
              <a:rPr lang="ru-RU" b="0" dirty="0"/>
              <a:t>5. Сведения о специалистах образовательной организации осуществляющих деятельность психолого-педагогического консилиума:</a:t>
            </a:r>
          </a:p>
          <a:p>
            <a:r>
              <a:rPr lang="ru-RU" b="0" dirty="0"/>
              <a:t>6. Сведения об информации, которая отражается в коллегиальном заключении психолого-педагогического консилиума образовательной организации?</a:t>
            </a:r>
          </a:p>
          <a:p>
            <a:r>
              <a:rPr lang="ru-RU" b="0" dirty="0"/>
              <a:t>7. Информация о способах ознакомления с  коллегиальным заключением психолого-педагогического консилиума педагогических работников, работающих с обучающимися в образовательной организации?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830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66316" y="308733"/>
            <a:ext cx="6845908" cy="787238"/>
          </a:xfrm>
        </p:spPr>
        <p:txBody>
          <a:bodyPr>
            <a:noAutofit/>
          </a:bodyPr>
          <a:lstStyle/>
          <a:p>
            <a:pPr algn="ctr"/>
            <a:r>
              <a:rPr lang="ru-RU" sz="1800" dirty="0"/>
              <a:t>Сведения о количестве образовательных организаций, принявших участие в опросе 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939962619"/>
              </p:ext>
            </p:extLst>
          </p:nvPr>
        </p:nvGraphicFramePr>
        <p:xfrm>
          <a:off x="1027920" y="1745708"/>
          <a:ext cx="4111472" cy="1518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oogle Shape;463;p23"/>
          <p:cNvGrpSpPr/>
          <p:nvPr/>
        </p:nvGrpSpPr>
        <p:grpSpPr>
          <a:xfrm>
            <a:off x="7401518" y="308733"/>
            <a:ext cx="1315234" cy="1168594"/>
            <a:chOff x="1664354" y="4088694"/>
            <a:chExt cx="1037582" cy="940754"/>
          </a:xfrm>
        </p:grpSpPr>
        <p:grpSp>
          <p:nvGrpSpPr>
            <p:cNvPr id="8" name="Google Shape;464;p23"/>
            <p:cNvGrpSpPr/>
            <p:nvPr/>
          </p:nvGrpSpPr>
          <p:grpSpPr>
            <a:xfrm>
              <a:off x="1664354" y="4088694"/>
              <a:ext cx="1037582" cy="832607"/>
              <a:chOff x="1664354" y="4088694"/>
              <a:chExt cx="1037582" cy="832607"/>
            </a:xfrm>
          </p:grpSpPr>
          <p:sp>
            <p:nvSpPr>
              <p:cNvPr id="12" name="Google Shape;465;p23"/>
              <p:cNvSpPr/>
              <p:nvPr/>
            </p:nvSpPr>
            <p:spPr>
              <a:xfrm>
                <a:off x="2035818" y="4196940"/>
                <a:ext cx="429938" cy="217219"/>
              </a:xfrm>
              <a:custGeom>
                <a:avLst/>
                <a:gdLst/>
                <a:ahLst/>
                <a:cxnLst/>
                <a:rect l="l" t="t" r="r" b="b"/>
                <a:pathLst>
                  <a:path w="12992" h="6564" extrusionOk="0">
                    <a:moveTo>
                      <a:pt x="3639" y="1"/>
                    </a:moveTo>
                    <a:cubicBezTo>
                      <a:pt x="3311" y="1"/>
                      <a:pt x="2981" y="148"/>
                      <a:pt x="2754" y="504"/>
                    </a:cubicBezTo>
                    <a:cubicBezTo>
                      <a:pt x="2252" y="1293"/>
                      <a:pt x="1682" y="1813"/>
                      <a:pt x="869" y="2274"/>
                    </a:cubicBezTo>
                    <a:cubicBezTo>
                      <a:pt x="1" y="2766"/>
                      <a:pt x="295" y="3941"/>
                      <a:pt x="1126" y="4252"/>
                    </a:cubicBezTo>
                    <a:cubicBezTo>
                      <a:pt x="3479" y="5131"/>
                      <a:pt x="5873" y="6070"/>
                      <a:pt x="8357" y="6506"/>
                    </a:cubicBezTo>
                    <a:cubicBezTo>
                      <a:pt x="8578" y="6545"/>
                      <a:pt x="8791" y="6563"/>
                      <a:pt x="8998" y="6563"/>
                    </a:cubicBezTo>
                    <a:cubicBezTo>
                      <a:pt x="10417" y="6563"/>
                      <a:pt x="11511" y="5693"/>
                      <a:pt x="12462" y="4546"/>
                    </a:cubicBezTo>
                    <a:cubicBezTo>
                      <a:pt x="12992" y="3906"/>
                      <a:pt x="12797" y="3014"/>
                      <a:pt x="11984" y="2737"/>
                    </a:cubicBezTo>
                    <a:cubicBezTo>
                      <a:pt x="9954" y="2045"/>
                      <a:pt x="7924" y="1355"/>
                      <a:pt x="5880" y="705"/>
                    </a:cubicBezTo>
                    <a:cubicBezTo>
                      <a:pt x="5449" y="567"/>
                      <a:pt x="4975" y="426"/>
                      <a:pt x="4520" y="386"/>
                    </a:cubicBezTo>
                    <a:cubicBezTo>
                      <a:pt x="4298" y="150"/>
                      <a:pt x="3969" y="1"/>
                      <a:pt x="3639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466;p23"/>
              <p:cNvSpPr/>
              <p:nvPr/>
            </p:nvSpPr>
            <p:spPr>
              <a:xfrm>
                <a:off x="1664354" y="4088694"/>
                <a:ext cx="1037582" cy="832607"/>
              </a:xfrm>
              <a:custGeom>
                <a:avLst/>
                <a:gdLst/>
                <a:ahLst/>
                <a:cxnLst/>
                <a:rect l="l" t="t" r="r" b="b"/>
                <a:pathLst>
                  <a:path w="31354" h="25160" extrusionOk="0">
                    <a:moveTo>
                      <a:pt x="28528" y="1104"/>
                    </a:moveTo>
                    <a:lnTo>
                      <a:pt x="28528" y="1104"/>
                    </a:lnTo>
                    <a:cubicBezTo>
                      <a:pt x="28254" y="1542"/>
                      <a:pt x="28130" y="2055"/>
                      <a:pt x="28144" y="2586"/>
                    </a:cubicBezTo>
                    <a:cubicBezTo>
                      <a:pt x="28148" y="2775"/>
                      <a:pt x="28288" y="2879"/>
                      <a:pt x="28445" y="2879"/>
                    </a:cubicBezTo>
                    <a:cubicBezTo>
                      <a:pt x="28495" y="2879"/>
                      <a:pt x="28547" y="2869"/>
                      <a:pt x="28597" y="2847"/>
                    </a:cubicBezTo>
                    <a:cubicBezTo>
                      <a:pt x="29055" y="2646"/>
                      <a:pt x="29517" y="2516"/>
                      <a:pt x="30017" y="2488"/>
                    </a:cubicBezTo>
                    <a:cubicBezTo>
                      <a:pt x="30060" y="2486"/>
                      <a:pt x="30102" y="2485"/>
                      <a:pt x="30145" y="2485"/>
                    </a:cubicBezTo>
                    <a:cubicBezTo>
                      <a:pt x="30292" y="2485"/>
                      <a:pt x="30437" y="2497"/>
                      <a:pt x="30582" y="2505"/>
                    </a:cubicBezTo>
                    <a:cubicBezTo>
                      <a:pt x="29468" y="3063"/>
                      <a:pt x="28554" y="4193"/>
                      <a:pt x="28046" y="5288"/>
                    </a:cubicBezTo>
                    <a:cubicBezTo>
                      <a:pt x="27059" y="4772"/>
                      <a:pt x="25961" y="4383"/>
                      <a:pt x="25047" y="4034"/>
                    </a:cubicBezTo>
                    <a:cubicBezTo>
                      <a:pt x="25474" y="3417"/>
                      <a:pt x="25858" y="2805"/>
                      <a:pt x="26440" y="2292"/>
                    </a:cubicBezTo>
                    <a:cubicBezTo>
                      <a:pt x="27068" y="1739"/>
                      <a:pt x="27767" y="1392"/>
                      <a:pt x="28528" y="1104"/>
                    </a:cubicBezTo>
                    <a:close/>
                    <a:moveTo>
                      <a:pt x="13590" y="614"/>
                    </a:moveTo>
                    <a:cubicBezTo>
                      <a:pt x="16278" y="1536"/>
                      <a:pt x="18980" y="2393"/>
                      <a:pt x="21627" y="3435"/>
                    </a:cubicBezTo>
                    <a:cubicBezTo>
                      <a:pt x="23227" y="4066"/>
                      <a:pt x="24811" y="4740"/>
                      <a:pt x="26375" y="5457"/>
                    </a:cubicBezTo>
                    <a:cubicBezTo>
                      <a:pt x="27938" y="6173"/>
                      <a:pt x="29845" y="6797"/>
                      <a:pt x="29908" y="8786"/>
                    </a:cubicBezTo>
                    <a:cubicBezTo>
                      <a:pt x="29963" y="10509"/>
                      <a:pt x="28468" y="11995"/>
                      <a:pt x="27436" y="13236"/>
                    </a:cubicBezTo>
                    <a:cubicBezTo>
                      <a:pt x="26505" y="14354"/>
                      <a:pt x="25563" y="15464"/>
                      <a:pt x="24613" y="16567"/>
                    </a:cubicBezTo>
                    <a:cubicBezTo>
                      <a:pt x="22916" y="18533"/>
                      <a:pt x="21179" y="20460"/>
                      <a:pt x="19430" y="22379"/>
                    </a:cubicBezTo>
                    <a:cubicBezTo>
                      <a:pt x="19427" y="22108"/>
                      <a:pt x="19378" y="21838"/>
                      <a:pt x="19285" y="21584"/>
                    </a:cubicBezTo>
                    <a:cubicBezTo>
                      <a:pt x="19100" y="20532"/>
                      <a:pt x="18367" y="19941"/>
                      <a:pt x="17502" y="19377"/>
                    </a:cubicBezTo>
                    <a:cubicBezTo>
                      <a:pt x="15810" y="18271"/>
                      <a:pt x="13961" y="17354"/>
                      <a:pt x="12116" y="16535"/>
                    </a:cubicBezTo>
                    <a:cubicBezTo>
                      <a:pt x="9052" y="15173"/>
                      <a:pt x="5801" y="14032"/>
                      <a:pt x="2471" y="13554"/>
                    </a:cubicBezTo>
                    <a:cubicBezTo>
                      <a:pt x="2433" y="13510"/>
                      <a:pt x="2382" y="13474"/>
                      <a:pt x="2327" y="13455"/>
                    </a:cubicBezTo>
                    <a:cubicBezTo>
                      <a:pt x="6191" y="9287"/>
                      <a:pt x="9769" y="4835"/>
                      <a:pt x="13586" y="621"/>
                    </a:cubicBezTo>
                    <a:cubicBezTo>
                      <a:pt x="13587" y="618"/>
                      <a:pt x="13589" y="615"/>
                      <a:pt x="13590" y="614"/>
                    </a:cubicBezTo>
                    <a:close/>
                    <a:moveTo>
                      <a:pt x="2696" y="14107"/>
                    </a:moveTo>
                    <a:lnTo>
                      <a:pt x="2696" y="14107"/>
                    </a:lnTo>
                    <a:cubicBezTo>
                      <a:pt x="5294" y="14815"/>
                      <a:pt x="7878" y="15499"/>
                      <a:pt x="10383" y="16516"/>
                    </a:cubicBezTo>
                    <a:cubicBezTo>
                      <a:pt x="11941" y="17149"/>
                      <a:pt x="13463" y="17869"/>
                      <a:pt x="14943" y="18671"/>
                    </a:cubicBezTo>
                    <a:cubicBezTo>
                      <a:pt x="16229" y="19368"/>
                      <a:pt x="18404" y="20223"/>
                      <a:pt x="18649" y="21822"/>
                    </a:cubicBezTo>
                    <a:cubicBezTo>
                      <a:pt x="18655" y="21871"/>
                      <a:pt x="18674" y="21917"/>
                      <a:pt x="18703" y="21956"/>
                    </a:cubicBezTo>
                    <a:cubicBezTo>
                      <a:pt x="18965" y="23733"/>
                      <a:pt x="17749" y="24299"/>
                      <a:pt x="16074" y="24299"/>
                    </a:cubicBezTo>
                    <a:cubicBezTo>
                      <a:pt x="13563" y="24299"/>
                      <a:pt x="10020" y="23028"/>
                      <a:pt x="8870" y="22655"/>
                    </a:cubicBezTo>
                    <a:cubicBezTo>
                      <a:pt x="6161" y="21774"/>
                      <a:pt x="3585" y="20622"/>
                      <a:pt x="941" y="19585"/>
                    </a:cubicBezTo>
                    <a:cubicBezTo>
                      <a:pt x="2615" y="18343"/>
                      <a:pt x="3292" y="16087"/>
                      <a:pt x="2696" y="14107"/>
                    </a:cubicBezTo>
                    <a:close/>
                    <a:moveTo>
                      <a:pt x="13646" y="1"/>
                    </a:moveTo>
                    <a:cubicBezTo>
                      <a:pt x="13587" y="1"/>
                      <a:pt x="13529" y="19"/>
                      <a:pt x="13480" y="55"/>
                    </a:cubicBezTo>
                    <a:cubicBezTo>
                      <a:pt x="13429" y="26"/>
                      <a:pt x="13372" y="8"/>
                      <a:pt x="13314" y="8"/>
                    </a:cubicBezTo>
                    <a:cubicBezTo>
                      <a:pt x="13235" y="8"/>
                      <a:pt x="13154" y="40"/>
                      <a:pt x="13082" y="119"/>
                    </a:cubicBezTo>
                    <a:cubicBezTo>
                      <a:pt x="9134" y="4426"/>
                      <a:pt x="5037" y="8772"/>
                      <a:pt x="1566" y="13482"/>
                    </a:cubicBezTo>
                    <a:cubicBezTo>
                      <a:pt x="1425" y="13673"/>
                      <a:pt x="1621" y="13889"/>
                      <a:pt x="1817" y="13889"/>
                    </a:cubicBezTo>
                    <a:cubicBezTo>
                      <a:pt x="1832" y="13889"/>
                      <a:pt x="1847" y="13888"/>
                      <a:pt x="1862" y="13885"/>
                    </a:cubicBezTo>
                    <a:lnTo>
                      <a:pt x="1862" y="13885"/>
                    </a:lnTo>
                    <a:cubicBezTo>
                      <a:pt x="2630" y="15900"/>
                      <a:pt x="1964" y="17976"/>
                      <a:pt x="318" y="19328"/>
                    </a:cubicBezTo>
                    <a:cubicBezTo>
                      <a:pt x="305" y="19340"/>
                      <a:pt x="295" y="19354"/>
                      <a:pt x="286" y="19368"/>
                    </a:cubicBezTo>
                    <a:cubicBezTo>
                      <a:pt x="89" y="19408"/>
                      <a:pt x="1" y="19729"/>
                      <a:pt x="209" y="19847"/>
                    </a:cubicBezTo>
                    <a:cubicBezTo>
                      <a:pt x="4265" y="22145"/>
                      <a:pt x="9011" y="23679"/>
                      <a:pt x="13523" y="24776"/>
                    </a:cubicBezTo>
                    <a:cubicBezTo>
                      <a:pt x="14320" y="24970"/>
                      <a:pt x="15192" y="25159"/>
                      <a:pt x="16039" y="25159"/>
                    </a:cubicBezTo>
                    <a:cubicBezTo>
                      <a:pt x="16887" y="25159"/>
                      <a:pt x="17709" y="24969"/>
                      <a:pt x="18404" y="24402"/>
                    </a:cubicBezTo>
                    <a:cubicBezTo>
                      <a:pt x="18562" y="24271"/>
                      <a:pt x="18706" y="24125"/>
                      <a:pt x="18835" y="23964"/>
                    </a:cubicBezTo>
                    <a:cubicBezTo>
                      <a:pt x="18836" y="23964"/>
                      <a:pt x="18838" y="23964"/>
                      <a:pt x="18840" y="23964"/>
                    </a:cubicBezTo>
                    <a:cubicBezTo>
                      <a:pt x="18936" y="23964"/>
                      <a:pt x="19026" y="23923"/>
                      <a:pt x="19089" y="23852"/>
                    </a:cubicBezTo>
                    <a:cubicBezTo>
                      <a:pt x="21694" y="21077"/>
                      <a:pt x="24212" y="18215"/>
                      <a:pt x="26670" y="15309"/>
                    </a:cubicBezTo>
                    <a:cubicBezTo>
                      <a:pt x="28208" y="13493"/>
                      <a:pt x="31181" y="10863"/>
                      <a:pt x="30686" y="8171"/>
                    </a:cubicBezTo>
                    <a:cubicBezTo>
                      <a:pt x="30479" y="7051"/>
                      <a:pt x="29643" y="6236"/>
                      <a:pt x="28595" y="5599"/>
                    </a:cubicBezTo>
                    <a:cubicBezTo>
                      <a:pt x="28903" y="5008"/>
                      <a:pt x="29248" y="4458"/>
                      <a:pt x="29704" y="3966"/>
                    </a:cubicBezTo>
                    <a:cubicBezTo>
                      <a:pt x="30144" y="3490"/>
                      <a:pt x="30658" y="3126"/>
                      <a:pt x="31144" y="2701"/>
                    </a:cubicBezTo>
                    <a:cubicBezTo>
                      <a:pt x="31211" y="2642"/>
                      <a:pt x="31216" y="2554"/>
                      <a:pt x="31187" y="2478"/>
                    </a:cubicBezTo>
                    <a:cubicBezTo>
                      <a:pt x="31354" y="2419"/>
                      <a:pt x="31343" y="2182"/>
                      <a:pt x="31210" y="2090"/>
                    </a:cubicBezTo>
                    <a:cubicBezTo>
                      <a:pt x="30936" y="1902"/>
                      <a:pt x="30588" y="1828"/>
                      <a:pt x="30219" y="1828"/>
                    </a:cubicBezTo>
                    <a:cubicBezTo>
                      <a:pt x="29726" y="1828"/>
                      <a:pt x="29194" y="1960"/>
                      <a:pt x="28750" y="2127"/>
                    </a:cubicBezTo>
                    <a:cubicBezTo>
                      <a:pt x="28796" y="1693"/>
                      <a:pt x="28965" y="1304"/>
                      <a:pt x="29229" y="922"/>
                    </a:cubicBezTo>
                    <a:cubicBezTo>
                      <a:pt x="29324" y="785"/>
                      <a:pt x="29219" y="643"/>
                      <a:pt x="29087" y="609"/>
                    </a:cubicBezTo>
                    <a:cubicBezTo>
                      <a:pt x="29055" y="478"/>
                      <a:pt x="28943" y="364"/>
                      <a:pt x="28775" y="364"/>
                    </a:cubicBezTo>
                    <a:cubicBezTo>
                      <a:pt x="28754" y="364"/>
                      <a:pt x="28731" y="366"/>
                      <a:pt x="28707" y="370"/>
                    </a:cubicBezTo>
                    <a:cubicBezTo>
                      <a:pt x="27032" y="654"/>
                      <a:pt x="25061" y="2118"/>
                      <a:pt x="24573" y="3848"/>
                    </a:cubicBezTo>
                    <a:cubicBezTo>
                      <a:pt x="24482" y="3812"/>
                      <a:pt x="24387" y="3773"/>
                      <a:pt x="24301" y="3737"/>
                    </a:cubicBezTo>
                    <a:cubicBezTo>
                      <a:pt x="20872" y="2282"/>
                      <a:pt x="17343" y="931"/>
                      <a:pt x="13728" y="13"/>
                    </a:cubicBezTo>
                    <a:cubicBezTo>
                      <a:pt x="13701" y="5"/>
                      <a:pt x="13674" y="1"/>
                      <a:pt x="1364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467;p23"/>
              <p:cNvSpPr/>
              <p:nvPr/>
            </p:nvSpPr>
            <p:spPr>
              <a:xfrm>
                <a:off x="2025592" y="4188303"/>
                <a:ext cx="454625" cy="249815"/>
              </a:xfrm>
              <a:custGeom>
                <a:avLst/>
                <a:gdLst/>
                <a:ahLst/>
                <a:cxnLst/>
                <a:rect l="l" t="t" r="r" b="b"/>
                <a:pathLst>
                  <a:path w="13738" h="7549" extrusionOk="0">
                    <a:moveTo>
                      <a:pt x="3583" y="397"/>
                    </a:moveTo>
                    <a:cubicBezTo>
                      <a:pt x="6805" y="1365"/>
                      <a:pt x="9919" y="2514"/>
                      <a:pt x="13026" y="3801"/>
                    </a:cubicBezTo>
                    <a:cubicBezTo>
                      <a:pt x="12466" y="4366"/>
                      <a:pt x="11954" y="4983"/>
                      <a:pt x="11397" y="5554"/>
                    </a:cubicBezTo>
                    <a:cubicBezTo>
                      <a:pt x="10968" y="5994"/>
                      <a:pt x="10493" y="6413"/>
                      <a:pt x="10095" y="6887"/>
                    </a:cubicBezTo>
                    <a:cubicBezTo>
                      <a:pt x="10051" y="6839"/>
                      <a:pt x="9992" y="6805"/>
                      <a:pt x="9930" y="6789"/>
                    </a:cubicBezTo>
                    <a:cubicBezTo>
                      <a:pt x="6810" y="5965"/>
                      <a:pt x="3753" y="4969"/>
                      <a:pt x="685" y="3974"/>
                    </a:cubicBezTo>
                    <a:cubicBezTo>
                      <a:pt x="1680" y="2856"/>
                      <a:pt x="2687" y="1679"/>
                      <a:pt x="3554" y="460"/>
                    </a:cubicBezTo>
                    <a:cubicBezTo>
                      <a:pt x="3567" y="440"/>
                      <a:pt x="3577" y="419"/>
                      <a:pt x="3583" y="397"/>
                    </a:cubicBezTo>
                    <a:close/>
                    <a:moveTo>
                      <a:pt x="3574" y="1"/>
                    </a:moveTo>
                    <a:cubicBezTo>
                      <a:pt x="3484" y="1"/>
                      <a:pt x="3422" y="63"/>
                      <a:pt x="3397" y="135"/>
                    </a:cubicBezTo>
                    <a:cubicBezTo>
                      <a:pt x="3380" y="131"/>
                      <a:pt x="3362" y="129"/>
                      <a:pt x="3344" y="129"/>
                    </a:cubicBezTo>
                    <a:cubicBezTo>
                      <a:pt x="3290" y="129"/>
                      <a:pt x="3237" y="149"/>
                      <a:pt x="3195" y="184"/>
                    </a:cubicBezTo>
                    <a:cubicBezTo>
                      <a:pt x="2062" y="1181"/>
                      <a:pt x="1023" y="2401"/>
                      <a:pt x="117" y="3608"/>
                    </a:cubicBezTo>
                    <a:cubicBezTo>
                      <a:pt x="0" y="3762"/>
                      <a:pt x="74" y="3937"/>
                      <a:pt x="206" y="4036"/>
                    </a:cubicBezTo>
                    <a:cubicBezTo>
                      <a:pt x="132" y="4179"/>
                      <a:pt x="166" y="4392"/>
                      <a:pt x="359" y="4471"/>
                    </a:cubicBezTo>
                    <a:cubicBezTo>
                      <a:pt x="3400" y="5723"/>
                      <a:pt x="6549" y="6678"/>
                      <a:pt x="9727" y="7516"/>
                    </a:cubicBezTo>
                    <a:cubicBezTo>
                      <a:pt x="9757" y="7524"/>
                      <a:pt x="9788" y="7528"/>
                      <a:pt x="9818" y="7528"/>
                    </a:cubicBezTo>
                    <a:cubicBezTo>
                      <a:pt x="9860" y="7528"/>
                      <a:pt x="9901" y="7520"/>
                      <a:pt x="9940" y="7505"/>
                    </a:cubicBezTo>
                    <a:cubicBezTo>
                      <a:pt x="9985" y="7532"/>
                      <a:pt x="10037" y="7548"/>
                      <a:pt x="10088" y="7548"/>
                    </a:cubicBezTo>
                    <a:cubicBezTo>
                      <a:pt x="10126" y="7548"/>
                      <a:pt x="10163" y="7540"/>
                      <a:pt x="10198" y="7521"/>
                    </a:cubicBezTo>
                    <a:cubicBezTo>
                      <a:pt x="10878" y="7147"/>
                      <a:pt x="11455" y="6531"/>
                      <a:pt x="11997" y="5985"/>
                    </a:cubicBezTo>
                    <a:cubicBezTo>
                      <a:pt x="12553" y="5422"/>
                      <a:pt x="13118" y="4844"/>
                      <a:pt x="13587" y="4205"/>
                    </a:cubicBezTo>
                    <a:cubicBezTo>
                      <a:pt x="13737" y="3997"/>
                      <a:pt x="13582" y="3773"/>
                      <a:pt x="13380" y="3710"/>
                    </a:cubicBezTo>
                    <a:cubicBezTo>
                      <a:pt x="13475" y="3571"/>
                      <a:pt x="13480" y="3358"/>
                      <a:pt x="13302" y="3274"/>
                    </a:cubicBezTo>
                    <a:cubicBezTo>
                      <a:pt x="10214" y="1831"/>
                      <a:pt x="6948" y="751"/>
                      <a:pt x="3624" y="7"/>
                    </a:cubicBezTo>
                    <a:cubicBezTo>
                      <a:pt x="3607" y="3"/>
                      <a:pt x="3590" y="1"/>
                      <a:pt x="357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468;p23"/>
              <p:cNvSpPr/>
              <p:nvPr/>
            </p:nvSpPr>
            <p:spPr>
              <a:xfrm>
                <a:off x="1739838" y="4716261"/>
                <a:ext cx="461210" cy="159671"/>
              </a:xfrm>
              <a:custGeom>
                <a:avLst/>
                <a:gdLst/>
                <a:ahLst/>
                <a:cxnLst/>
                <a:rect l="l" t="t" r="r" b="b"/>
                <a:pathLst>
                  <a:path w="13937" h="4825" extrusionOk="0">
                    <a:moveTo>
                      <a:pt x="215" y="1"/>
                    </a:moveTo>
                    <a:cubicBezTo>
                      <a:pt x="79" y="1"/>
                      <a:pt x="0" y="215"/>
                      <a:pt x="141" y="283"/>
                    </a:cubicBezTo>
                    <a:cubicBezTo>
                      <a:pt x="4325" y="2318"/>
                      <a:pt x="9009" y="3619"/>
                      <a:pt x="13490" y="4815"/>
                    </a:cubicBezTo>
                    <a:cubicBezTo>
                      <a:pt x="13516" y="4822"/>
                      <a:pt x="13541" y="4825"/>
                      <a:pt x="13564" y="4825"/>
                    </a:cubicBezTo>
                    <a:cubicBezTo>
                      <a:pt x="13840" y="4825"/>
                      <a:pt x="13936" y="4384"/>
                      <a:pt x="13631" y="4303"/>
                    </a:cubicBezTo>
                    <a:cubicBezTo>
                      <a:pt x="9081" y="3101"/>
                      <a:pt x="4736" y="1412"/>
                      <a:pt x="258" y="7"/>
                    </a:cubicBezTo>
                    <a:cubicBezTo>
                      <a:pt x="243" y="3"/>
                      <a:pt x="229" y="1"/>
                      <a:pt x="21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469;p23"/>
              <p:cNvSpPr/>
              <p:nvPr/>
            </p:nvSpPr>
            <p:spPr>
              <a:xfrm>
                <a:off x="1771012" y="4676384"/>
                <a:ext cx="280260" cy="110363"/>
              </a:xfrm>
              <a:custGeom>
                <a:avLst/>
                <a:gdLst/>
                <a:ahLst/>
                <a:cxnLst/>
                <a:rect l="l" t="t" r="r" b="b"/>
                <a:pathLst>
                  <a:path w="8469" h="3335" extrusionOk="0">
                    <a:moveTo>
                      <a:pt x="219" y="1"/>
                    </a:moveTo>
                    <a:cubicBezTo>
                      <a:pt x="49" y="1"/>
                      <a:pt x="1" y="263"/>
                      <a:pt x="182" y="332"/>
                    </a:cubicBezTo>
                    <a:cubicBezTo>
                      <a:pt x="2804" y="1338"/>
                      <a:pt x="5437" y="2392"/>
                      <a:pt x="8085" y="3323"/>
                    </a:cubicBezTo>
                    <a:cubicBezTo>
                      <a:pt x="8109" y="3331"/>
                      <a:pt x="8131" y="3335"/>
                      <a:pt x="8153" y="3335"/>
                    </a:cubicBezTo>
                    <a:cubicBezTo>
                      <a:pt x="8353" y="3335"/>
                      <a:pt x="8469" y="3011"/>
                      <a:pt x="8260" y="2912"/>
                    </a:cubicBezTo>
                    <a:cubicBezTo>
                      <a:pt x="5725" y="1716"/>
                      <a:pt x="2965" y="768"/>
                      <a:pt x="271" y="8"/>
                    </a:cubicBezTo>
                    <a:cubicBezTo>
                      <a:pt x="253" y="3"/>
                      <a:pt x="235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470;p23"/>
              <p:cNvSpPr/>
              <p:nvPr/>
            </p:nvSpPr>
            <p:spPr>
              <a:xfrm>
                <a:off x="1770648" y="4633132"/>
                <a:ext cx="435729" cy="159109"/>
              </a:xfrm>
              <a:custGeom>
                <a:avLst/>
                <a:gdLst/>
                <a:ahLst/>
                <a:cxnLst/>
                <a:rect l="l" t="t" r="r" b="b"/>
                <a:pathLst>
                  <a:path w="13167" h="4808" extrusionOk="0">
                    <a:moveTo>
                      <a:pt x="229" y="0"/>
                    </a:moveTo>
                    <a:cubicBezTo>
                      <a:pt x="57" y="0"/>
                      <a:pt x="1" y="264"/>
                      <a:pt x="187" y="323"/>
                    </a:cubicBezTo>
                    <a:cubicBezTo>
                      <a:pt x="4450" y="1672"/>
                      <a:pt x="8594" y="3201"/>
                      <a:pt x="12769" y="4794"/>
                    </a:cubicBezTo>
                    <a:cubicBezTo>
                      <a:pt x="12794" y="4803"/>
                      <a:pt x="12818" y="4807"/>
                      <a:pt x="12841" y="4807"/>
                    </a:cubicBezTo>
                    <a:cubicBezTo>
                      <a:pt x="13047" y="4807"/>
                      <a:pt x="13166" y="4465"/>
                      <a:pt x="12950" y="4365"/>
                    </a:cubicBezTo>
                    <a:cubicBezTo>
                      <a:pt x="8933" y="2493"/>
                      <a:pt x="4578" y="1047"/>
                      <a:pt x="275" y="6"/>
                    </a:cubicBezTo>
                    <a:cubicBezTo>
                      <a:pt x="259" y="2"/>
                      <a:pt x="244" y="0"/>
                      <a:pt x="2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471;p23"/>
              <p:cNvSpPr/>
              <p:nvPr/>
            </p:nvSpPr>
            <p:spPr>
              <a:xfrm>
                <a:off x="1843186" y="4600007"/>
                <a:ext cx="272318" cy="119729"/>
              </a:xfrm>
              <a:custGeom>
                <a:avLst/>
                <a:gdLst/>
                <a:ahLst/>
                <a:cxnLst/>
                <a:rect l="l" t="t" r="r" b="b"/>
                <a:pathLst>
                  <a:path w="8229" h="3618" extrusionOk="0">
                    <a:moveTo>
                      <a:pt x="213" y="1"/>
                    </a:moveTo>
                    <a:cubicBezTo>
                      <a:pt x="49" y="1"/>
                      <a:pt x="0" y="248"/>
                      <a:pt x="175" y="312"/>
                    </a:cubicBezTo>
                    <a:cubicBezTo>
                      <a:pt x="2797" y="1252"/>
                      <a:pt x="5304" y="2277"/>
                      <a:pt x="7765" y="3588"/>
                    </a:cubicBezTo>
                    <a:cubicBezTo>
                      <a:pt x="7804" y="3609"/>
                      <a:pt x="7843" y="3618"/>
                      <a:pt x="7879" y="3618"/>
                    </a:cubicBezTo>
                    <a:cubicBezTo>
                      <a:pt x="8090" y="3618"/>
                      <a:pt x="8229" y="3308"/>
                      <a:pt x="8003" y="3180"/>
                    </a:cubicBezTo>
                    <a:cubicBezTo>
                      <a:pt x="5593" y="1814"/>
                      <a:pt x="2951" y="673"/>
                      <a:pt x="259" y="7"/>
                    </a:cubicBezTo>
                    <a:cubicBezTo>
                      <a:pt x="243" y="3"/>
                      <a:pt x="228" y="1"/>
                      <a:pt x="21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" name="Google Shape;472;p23"/>
            <p:cNvGrpSpPr/>
            <p:nvPr/>
          </p:nvGrpSpPr>
          <p:grpSpPr>
            <a:xfrm>
              <a:off x="2242315" y="4930402"/>
              <a:ext cx="155932" cy="99046"/>
              <a:chOff x="2242315" y="4930402"/>
              <a:chExt cx="155932" cy="99046"/>
            </a:xfrm>
          </p:grpSpPr>
          <p:sp>
            <p:nvSpPr>
              <p:cNvPr id="10" name="Google Shape;473;p23"/>
              <p:cNvSpPr/>
              <p:nvPr/>
            </p:nvSpPr>
            <p:spPr>
              <a:xfrm>
                <a:off x="2242315" y="4930402"/>
                <a:ext cx="83856" cy="58508"/>
              </a:xfrm>
              <a:custGeom>
                <a:avLst/>
                <a:gdLst/>
                <a:ahLst/>
                <a:cxnLst/>
                <a:rect l="l" t="t" r="r" b="b"/>
                <a:pathLst>
                  <a:path w="2534" h="1768" extrusionOk="0">
                    <a:moveTo>
                      <a:pt x="2324" y="0"/>
                    </a:moveTo>
                    <a:cubicBezTo>
                      <a:pt x="2255" y="0"/>
                      <a:pt x="2186" y="39"/>
                      <a:pt x="2157" y="130"/>
                    </a:cubicBezTo>
                    <a:cubicBezTo>
                      <a:pt x="1887" y="959"/>
                      <a:pt x="1227" y="1495"/>
                      <a:pt x="370" y="1495"/>
                    </a:cubicBezTo>
                    <a:cubicBezTo>
                      <a:pt x="302" y="1495"/>
                      <a:pt x="233" y="1492"/>
                      <a:pt x="163" y="1485"/>
                    </a:cubicBezTo>
                    <a:cubicBezTo>
                      <a:pt x="159" y="1485"/>
                      <a:pt x="155" y="1485"/>
                      <a:pt x="152" y="1485"/>
                    </a:cubicBezTo>
                    <a:cubicBezTo>
                      <a:pt x="24" y="1485"/>
                      <a:pt x="1" y="1696"/>
                      <a:pt x="129" y="1724"/>
                    </a:cubicBezTo>
                    <a:cubicBezTo>
                      <a:pt x="258" y="1753"/>
                      <a:pt x="390" y="1768"/>
                      <a:pt x="523" y="1768"/>
                    </a:cubicBezTo>
                    <a:cubicBezTo>
                      <a:pt x="1417" y="1768"/>
                      <a:pt x="2344" y="1130"/>
                      <a:pt x="2509" y="226"/>
                    </a:cubicBezTo>
                    <a:cubicBezTo>
                      <a:pt x="2534" y="89"/>
                      <a:pt x="2428" y="0"/>
                      <a:pt x="232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474;p23"/>
              <p:cNvSpPr/>
              <p:nvPr/>
            </p:nvSpPr>
            <p:spPr>
              <a:xfrm>
                <a:off x="2304595" y="4969484"/>
                <a:ext cx="93652" cy="59964"/>
              </a:xfrm>
              <a:custGeom>
                <a:avLst/>
                <a:gdLst/>
                <a:ahLst/>
                <a:cxnLst/>
                <a:rect l="l" t="t" r="r" b="b"/>
                <a:pathLst>
                  <a:path w="2830" h="1812" extrusionOk="0">
                    <a:moveTo>
                      <a:pt x="2577" y="0"/>
                    </a:moveTo>
                    <a:cubicBezTo>
                      <a:pt x="2521" y="0"/>
                      <a:pt x="2465" y="28"/>
                      <a:pt x="2428" y="96"/>
                    </a:cubicBezTo>
                    <a:cubicBezTo>
                      <a:pt x="1966" y="938"/>
                      <a:pt x="1175" y="1481"/>
                      <a:pt x="200" y="1502"/>
                    </a:cubicBezTo>
                    <a:cubicBezTo>
                      <a:pt x="1" y="1507"/>
                      <a:pt x="1" y="1811"/>
                      <a:pt x="200" y="1811"/>
                    </a:cubicBezTo>
                    <a:cubicBezTo>
                      <a:pt x="207" y="1811"/>
                      <a:pt x="214" y="1811"/>
                      <a:pt x="221" y="1811"/>
                    </a:cubicBezTo>
                    <a:cubicBezTo>
                      <a:pt x="1269" y="1811"/>
                      <a:pt x="2287" y="1241"/>
                      <a:pt x="2756" y="287"/>
                    </a:cubicBezTo>
                    <a:cubicBezTo>
                      <a:pt x="2830" y="138"/>
                      <a:pt x="2702" y="0"/>
                      <a:pt x="25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3172657290"/>
              </p:ext>
            </p:extLst>
          </p:nvPr>
        </p:nvGraphicFramePr>
        <p:xfrm>
          <a:off x="1474392" y="4467688"/>
          <a:ext cx="6085719" cy="1518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1" name="Стрелка вправо 20"/>
          <p:cNvSpPr/>
          <p:nvPr/>
        </p:nvSpPr>
        <p:spPr>
          <a:xfrm rot="20641512">
            <a:off x="5301792" y="2093628"/>
            <a:ext cx="625061" cy="26787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1712780">
            <a:off x="5300573" y="2828651"/>
            <a:ext cx="625061" cy="26787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250459" y="1477327"/>
            <a:ext cx="1815629" cy="9650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146</a:t>
            </a:r>
            <a:r>
              <a:rPr lang="ru-RU" dirty="0"/>
              <a:t> </a:t>
            </a:r>
            <a:r>
              <a:rPr lang="ru-RU" sz="1400" dirty="0"/>
              <a:t>общеобразовательных организаций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250458" y="2951798"/>
            <a:ext cx="1879861" cy="9107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35 филиалов общеобразовательных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324488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355150"/>
              </p:ext>
            </p:extLst>
          </p:nvPr>
        </p:nvGraphicFramePr>
        <p:xfrm>
          <a:off x="1349338" y="1279830"/>
          <a:ext cx="5476727" cy="489112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13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8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43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Муниципальное образование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кол-во ОО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Майминский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11,40%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>
                          <a:effectLst/>
                        </a:rPr>
                        <a:t>Усть-Коксинский</a:t>
                      </a:r>
                      <a:r>
                        <a:rPr lang="ru-RU" sz="1600" u="none" strike="noStrike" dirty="0">
                          <a:effectLst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 dirty="0">
                          <a:effectLst/>
                        </a:rPr>
                        <a:t>20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14,30%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Онгудайский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 dirty="0">
                          <a:effectLst/>
                        </a:rPr>
                        <a:t>20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14,30%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Усть-Канский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11,40%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Горно-Алтайск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11,40%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Шебалинский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5,70%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Кош-Агачский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>
                          <a:effectLst/>
                        </a:rPr>
                        <a:t>12</a:t>
                      </a:r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u="none" strike="noStrike">
                          <a:effectLst/>
                        </a:rPr>
                        <a:t>8,60%</a:t>
                      </a:r>
                      <a:endParaRPr lang="uk-U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Чемальский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>
                          <a:effectLst/>
                        </a:rPr>
                        <a:t>7,20%</a:t>
                      </a:r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Улаганский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u="none" strike="noStrike" dirty="0">
                          <a:effectLst/>
                        </a:rPr>
                        <a:t>7,80%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Чойский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5%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Турочакский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2,80%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140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Название 1"/>
          <p:cNvSpPr txBox="1">
            <a:spLocks/>
          </p:cNvSpPr>
          <p:nvPr/>
        </p:nvSpPr>
        <p:spPr>
          <a:xfrm>
            <a:off x="466316" y="308733"/>
            <a:ext cx="6845908" cy="7872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/>
              <a:t>Сведения о количестве образовательных организаций, принявших участие в опросе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56261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36573" y="231112"/>
            <a:ext cx="5009605" cy="533792"/>
          </a:xfrm>
        </p:spPr>
        <p:txBody>
          <a:bodyPr>
            <a:normAutofit/>
          </a:bodyPr>
          <a:lstStyle/>
          <a:p>
            <a:r>
              <a:rPr lang="ru-RU" sz="2400" dirty="0"/>
              <a:t>Результаты опроса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838197"/>
              </p:ext>
            </p:extLst>
          </p:nvPr>
        </p:nvGraphicFramePr>
        <p:xfrm>
          <a:off x="457200" y="1000153"/>
          <a:ext cx="7906714" cy="3027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131064" y="4216492"/>
            <a:ext cx="6875674" cy="19842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chemeClr val="tx2"/>
                </a:solidFill>
              </a:rPr>
              <a:t>Распоряжение Министерства Просвещения РФ от 9 сентября 2019 года № Р-93 «Об утверждении примерного положения о психолого-педагогическом консилиуме образовательной организации». </a:t>
            </a:r>
          </a:p>
          <a:p>
            <a:pPr algn="just"/>
            <a:r>
              <a:rPr lang="ru-RU" dirty="0"/>
              <a:t>Согласно которому в каждой организации, осуществляющей образовательную деятельность, должен быть создан ППк. </a:t>
            </a:r>
          </a:p>
        </p:txBody>
      </p:sp>
      <p:pic>
        <p:nvPicPr>
          <p:cNvPr id="3" name="Изображение 2" descr="Exclamation-Mark-PNG-Transparent-Image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84" y="3490481"/>
            <a:ext cx="1090974" cy="288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615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034" y="178581"/>
            <a:ext cx="8005930" cy="1269907"/>
          </a:xfrm>
        </p:spPr>
        <p:txBody>
          <a:bodyPr>
            <a:noAutofit/>
          </a:bodyPr>
          <a:lstStyle/>
          <a:p>
            <a:br>
              <a:rPr lang="ru-RU" sz="1800" dirty="0"/>
            </a:br>
            <a:br>
              <a:rPr lang="ru-RU" sz="1800" dirty="0"/>
            </a:br>
            <a:br>
              <a:rPr lang="ru-RU" sz="1800" dirty="0"/>
            </a:br>
            <a:r>
              <a:rPr lang="ru-RU" sz="1800" dirty="0"/>
              <a:t>Согласно п. 2.2 Положения о ППк для организации деятельности консилиума ведется и оформляется следующая документация:</a:t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250556"/>
              </p:ext>
            </p:extLst>
          </p:nvPr>
        </p:nvGraphicFramePr>
        <p:xfrm>
          <a:off x="457034" y="1279828"/>
          <a:ext cx="8005764" cy="407974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021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1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 показателя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Кол-во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Из 140 ППк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Приказ  о создании ППк с утвержденным составом специалистов ППк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Утвержденное Положение о ППк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Утвержденный График проведения плановых заседаний ППк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800" dirty="0">
                          <a:effectLst/>
                        </a:rPr>
                        <a:t>Протоколы заседаний ППк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Журнал учета заседаний ППк и обучающихся, прошедших ППк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Журнал направлений обучающихся на ПМПК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Журнал регистрации коллегиальных заключений ППк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6444" y="5758460"/>
            <a:ext cx="71817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Из 140 ППк в 87 % </a:t>
            </a:r>
            <a:r>
              <a:rPr lang="ru-RU" b="1" dirty="0"/>
              <a:t>консилиумах ведется документация </a:t>
            </a:r>
            <a:r>
              <a:rPr lang="ru-RU" b="1" dirty="0">
                <a:solidFill>
                  <a:srgbClr val="D16207"/>
                </a:solidFill>
              </a:rPr>
              <a:t>в соответствии с Положением о ППк</a:t>
            </a:r>
          </a:p>
        </p:txBody>
      </p:sp>
    </p:spTree>
    <p:extLst>
      <p:ext uri="{BB962C8B-B14F-4D97-AF65-F5344CB8AC3E}">
        <p14:creationId xmlns:p14="http://schemas.microsoft.com/office/powerpoint/2010/main" val="1464659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1"/>
          <p:cNvSpPr txBox="1">
            <a:spLocks/>
          </p:cNvSpPr>
          <p:nvPr/>
        </p:nvSpPr>
        <p:spPr>
          <a:xfrm>
            <a:off x="457034" y="178581"/>
            <a:ext cx="8005930" cy="12699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1800" dirty="0"/>
            </a:br>
            <a:br>
              <a:rPr lang="ru-RU" sz="1800" dirty="0"/>
            </a:br>
            <a:br>
              <a:rPr lang="ru-RU" sz="1800" dirty="0"/>
            </a:br>
            <a:r>
              <a:rPr lang="ru-RU" sz="1800" dirty="0"/>
              <a:t>Согласно п. 2.2 Положения о ППк для организации деятельности консилиума ведется и оформляется следующая документация:</a:t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9920072"/>
              </p:ext>
            </p:extLst>
          </p:nvPr>
        </p:nvGraphicFramePr>
        <p:xfrm>
          <a:off x="1349338" y="1279830"/>
          <a:ext cx="6657398" cy="5061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298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43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Муниципальное образование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Кол-во ОО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Кол-во ОО с полным пакетом документов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Майминский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>
                          <a:effectLst/>
                        </a:rPr>
                        <a:t>Усть-Коксинский</a:t>
                      </a:r>
                      <a:r>
                        <a:rPr lang="ru-RU" sz="1600" u="none" strike="noStrike" dirty="0">
                          <a:effectLst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u="none" strike="noStrike" dirty="0">
                          <a:effectLst/>
                        </a:rPr>
                        <a:t>20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18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>
                          <a:effectLst/>
                        </a:rPr>
                        <a:t>Онгудайский</a:t>
                      </a:r>
                      <a:r>
                        <a:rPr lang="ru-RU" sz="1600" u="none" strike="noStrike" dirty="0">
                          <a:effectLst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u="none" strike="noStrike" dirty="0">
                          <a:effectLst/>
                        </a:rPr>
                        <a:t>20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Усть-Канский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Горно-Алтайск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16</a:t>
                      </a:r>
                      <a:endParaRPr lang="ru-RU" sz="1600" b="0" i="0" u="none" strike="noStrike" dirty="0">
                        <a:solidFill>
                          <a:srgbClr val="D16207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16</a:t>
                      </a:r>
                      <a:endParaRPr lang="cs-CZ" sz="1600" b="0" i="0" u="none" strike="noStrike" dirty="0">
                        <a:solidFill>
                          <a:srgbClr val="D16207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>
                          <a:effectLst/>
                        </a:rPr>
                        <a:t>Шебалинский</a:t>
                      </a:r>
                      <a:r>
                        <a:rPr lang="ru-RU" sz="1600" u="none" strike="noStrike" dirty="0">
                          <a:effectLst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Кош-Агачский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u="none" strike="noStrike" dirty="0">
                          <a:effectLst/>
                        </a:rPr>
                        <a:t>12</a:t>
                      </a:r>
                      <a:endParaRPr lang="is-IS" sz="1600" b="0" i="0" u="none" strike="noStrike" dirty="0">
                        <a:solidFill>
                          <a:srgbClr val="D16207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dirty="0">
                          <a:effectLst/>
                        </a:rPr>
                        <a:t>12</a:t>
                      </a:r>
                      <a:endParaRPr lang="uk-UA" sz="1600" b="0" i="0" u="none" strike="noStrike" dirty="0">
                        <a:solidFill>
                          <a:srgbClr val="D16207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Чемальский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8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Улаганский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dirty="0">
                          <a:effectLst/>
                        </a:rPr>
                        <a:t>10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Чойский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D16207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</a:t>
                      </a:r>
                      <a:endParaRPr lang="it-IT" sz="1600" b="0" i="0" u="none" strike="noStrike" dirty="0">
                        <a:solidFill>
                          <a:srgbClr val="D16207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Турочакский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D16207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</a:t>
                      </a:r>
                      <a:endParaRPr lang="fi-FI" sz="1600" b="0" i="0" u="none" strike="noStrike" dirty="0">
                        <a:solidFill>
                          <a:srgbClr val="D16207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140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123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262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48817"/>
            <a:ext cx="8144832" cy="681020"/>
          </a:xfrm>
        </p:spPr>
        <p:txBody>
          <a:bodyPr>
            <a:noAutofit/>
          </a:bodyPr>
          <a:lstStyle/>
          <a:p>
            <a:r>
              <a:rPr lang="ru-RU" sz="1800" dirty="0"/>
              <a:t>Согласно п. 2.4 Положения о ППк определен состав специалистов консилиума: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5554" y="5930372"/>
            <a:ext cx="7620000" cy="677118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>
                <a:solidFill>
                  <a:srgbClr val="D16207"/>
                </a:solidFill>
              </a:rPr>
              <a:t>31% (43) ППк </a:t>
            </a:r>
            <a:r>
              <a:rPr lang="ru-RU" dirty="0"/>
              <a:t>общеобразовательных организаций </a:t>
            </a:r>
            <a:r>
              <a:rPr lang="ru-RU" dirty="0">
                <a:solidFill>
                  <a:schemeClr val="tx2"/>
                </a:solidFill>
              </a:rPr>
              <a:t>имеют полный состав </a:t>
            </a:r>
            <a:r>
              <a:rPr lang="ru-RU" dirty="0"/>
              <a:t>специалистов согласно пункта 2.4 Положения</a:t>
            </a: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2785911"/>
              </p:ext>
            </p:extLst>
          </p:nvPr>
        </p:nvGraphicFramePr>
        <p:xfrm>
          <a:off x="1349338" y="922669"/>
          <a:ext cx="6300220" cy="477206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583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6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05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Наименование</a:t>
                      </a:r>
                    </a:p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 показателя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кол-во специалистов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Председатель консилиума (заместитель руководителя ОО)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u="none" strike="noStrike" dirty="0">
                          <a:effectLst/>
                        </a:rPr>
                        <a:t>129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Педагог-психолог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u="none" strike="noStrike" dirty="0">
                          <a:effectLst/>
                        </a:rPr>
                        <a:t>125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Секретарь ППк (определенный из числа членов ППк)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u="none" strike="noStrike" dirty="0">
                          <a:effectLst/>
                        </a:rPr>
                        <a:t>109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Учитель-логопед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80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Социальный педагог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87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86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Заместитель председателя консилиума (определенный из числа членов ППк)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u="none" strike="noStrike" dirty="0">
                          <a:effectLst/>
                        </a:rPr>
                        <a:t>67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Учитель-дефектолог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186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Привлеченный специалист (при отсутствии необходимого в ОО на договорной основе)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u="none" strike="noStrike" dirty="0">
                          <a:effectLst/>
                        </a:rPr>
                        <a:t>23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u="none" strike="noStrike" dirty="0">
                          <a:effectLst/>
                        </a:rPr>
                        <a:t>663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9919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30743"/>
            <a:ext cx="7946400" cy="929049"/>
          </a:xfrm>
        </p:spPr>
        <p:txBody>
          <a:bodyPr>
            <a:noAutofit/>
          </a:bodyPr>
          <a:lstStyle/>
          <a:p>
            <a:r>
              <a:rPr lang="ru-RU" sz="1800" dirty="0"/>
              <a:t>Согласно пункта 2.7 Положения о консилиуме,  результатом заседания ППк является коллегиальное заключение </a:t>
            </a: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8116851"/>
              </p:ext>
            </p:extLst>
          </p:nvPr>
        </p:nvGraphicFramePr>
        <p:xfrm>
          <a:off x="546496" y="1141657"/>
          <a:ext cx="5654508" cy="528819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642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2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2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Кол-во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Общие сведения об обучающемся (ФИО, дату рождения, класс/группу, образовательную программу, причины направления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>
                          <a:effectLst/>
                        </a:rPr>
                        <a:t>130</a:t>
                      </a:r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Выводы об имеющихся у обучающегося трудностях (без указания диагноза) в развитии, обучении, адаптации (исходя из актуального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 dirty="0">
                          <a:effectLst/>
                        </a:rPr>
                        <a:t>113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Подписи всех членов ППк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>
                          <a:effectLst/>
                        </a:rPr>
                        <a:t>109</a:t>
                      </a:r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Рекомендации педагогам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101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Рекомендации родителям (законным представителям)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>
                          <a:effectLst/>
                        </a:rPr>
                        <a:t>104</a:t>
                      </a:r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Отметка родителя (законного представителя) обучающегося об ознакомлении с коллегиальным заключением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>
                          <a:effectLst/>
                        </a:rPr>
                        <a:t>109</a:t>
                      </a:r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Выводы о мерах, необходимых для разрешения трудностей, включая определение видов, сроков оказания психолого-медико-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89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Отметка родителя (законного представителя) обучающегося о согласии/несогласии с коллегиальным заключением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81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69672" y="1141657"/>
            <a:ext cx="23811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57 % ППк в заключениях отражают обобщенную характеристику обучающегося и рекомендации по организации психолого-педагогического сопровождения  </a:t>
            </a:r>
          </a:p>
        </p:txBody>
      </p:sp>
    </p:spTree>
    <p:extLst>
      <p:ext uri="{BB962C8B-B14F-4D97-AF65-F5344CB8AC3E}">
        <p14:creationId xmlns:p14="http://schemas.microsoft.com/office/powerpoint/2010/main" val="301130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18265"/>
            <a:ext cx="8313500" cy="1365675"/>
          </a:xfrm>
        </p:spPr>
        <p:txBody>
          <a:bodyPr>
            <a:noAutofit/>
          </a:bodyPr>
          <a:lstStyle/>
          <a:p>
            <a:br>
              <a:rPr lang="ru-RU" sz="1800" dirty="0"/>
            </a:br>
            <a:br>
              <a:rPr lang="ru-RU" sz="1800" dirty="0"/>
            </a:br>
            <a:r>
              <a:rPr lang="ru-RU" sz="1800" dirty="0"/>
              <a:t>Способ доведения коллегиального заключения психолого-педагогического консилиума до сведения педагогических работников, работающих с обучающимися: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79593" y="2043757"/>
            <a:ext cx="2510166" cy="4690683"/>
          </a:xfrm>
        </p:spPr>
        <p:txBody>
          <a:bodyPr>
            <a:normAutofit lnSpcReduction="10000"/>
          </a:bodyPr>
          <a:lstStyle/>
          <a:p>
            <a:r>
              <a:rPr lang="ru-RU" sz="1600" b="0" u="sng" dirty="0"/>
              <a:t>Пункт 2.7 Положения о ППк</a:t>
            </a:r>
          </a:p>
          <a:p>
            <a:r>
              <a:rPr lang="ru-RU" sz="1600" b="0" dirty="0"/>
              <a:t>Коллегиальное заключение ППк </a:t>
            </a:r>
            <a:r>
              <a:rPr lang="ru-RU" sz="1600" b="0" dirty="0">
                <a:solidFill>
                  <a:schemeClr val="tx2"/>
                </a:solidFill>
              </a:rPr>
              <a:t>доводится до сведения педагогических работников, </a:t>
            </a:r>
            <a:r>
              <a:rPr lang="ru-RU" sz="1600" b="0" dirty="0"/>
              <a:t>работающих с обследованным обучающимся</a:t>
            </a:r>
            <a:r>
              <a:rPr lang="ru-RU" sz="1600" b="0" dirty="0">
                <a:solidFill>
                  <a:srgbClr val="D16207"/>
                </a:solidFill>
              </a:rPr>
              <a:t>, и специалистов</a:t>
            </a:r>
            <a:r>
              <a:rPr lang="ru-RU" sz="1600" b="0" dirty="0"/>
              <a:t>, участвующих в его психолого-педагогическом сопровождении, </a:t>
            </a:r>
            <a:r>
              <a:rPr lang="ru-RU" sz="1600" dirty="0">
                <a:solidFill>
                  <a:srgbClr val="D16207"/>
                </a:solidFill>
              </a:rPr>
              <a:t>не позднее трех рабочих дней после проведения заседания.</a:t>
            </a: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6453782"/>
              </p:ext>
            </p:extLst>
          </p:nvPr>
        </p:nvGraphicFramePr>
        <p:xfrm>
          <a:off x="377021" y="1355754"/>
          <a:ext cx="5903356" cy="537868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974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4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Кол-во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6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Ознакомление под роспись педагогических работников и специалистов, участвующих в ПП-сопровождении обучающихся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3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Ознакомление в устной беседе председателя/заместителя председателя/секретаря ППк с педагогическими работниками и специалистами, участвующими в ПП-сопровождении обучающихся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 dirty="0">
                          <a:effectLst/>
                        </a:rPr>
                        <a:t>51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6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Ознакомление под роспись только специалистов, участвующих в ПП-сопровождении обучающихся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is-I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51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Ознакомление в устной беседе председателя/заместителя председателя/секретаря ППк только со специалистами, участвующими в ПП-сопровождении обучающихся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551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Ознакомление в устной беседе председателя/заместителя председателя/секретаря ППк только с педагогическими работниками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3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Ознакомление под роспись только педагогических работников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is-I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6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Не доводится до сведения специалистов, участвующих в ПП-сопровождении обучающихся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is-I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43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Не доводится до сведения педагогических работников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is-I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6528417" y="1355754"/>
            <a:ext cx="2014086" cy="57542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ВАЖНО !</a:t>
            </a:r>
          </a:p>
        </p:txBody>
      </p:sp>
    </p:spTree>
    <p:extLst>
      <p:ext uri="{BB962C8B-B14F-4D97-AF65-F5344CB8AC3E}">
        <p14:creationId xmlns:p14="http://schemas.microsoft.com/office/powerpoint/2010/main" val="1711711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К. Д. Ушинский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51023"/>
            <a:ext cx="7620000" cy="1174141"/>
          </a:xfrm>
        </p:spPr>
        <p:txBody>
          <a:bodyPr/>
          <a:lstStyle/>
          <a:p>
            <a:r>
              <a:rPr lang="ru-RU" dirty="0"/>
              <a:t>«Если педагогика хочет воспитывать человека во всех отношениях, то она должна прежде узнать его тоже во всех отношениях» </a:t>
            </a:r>
          </a:p>
        </p:txBody>
      </p:sp>
      <p:sp>
        <p:nvSpPr>
          <p:cNvPr id="4" name="Название 1"/>
          <p:cNvSpPr txBox="1">
            <a:spLocks/>
          </p:cNvSpPr>
          <p:nvPr/>
        </p:nvSpPr>
        <p:spPr>
          <a:xfrm>
            <a:off x="5308058" y="3978383"/>
            <a:ext cx="3414397" cy="7044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Я. Корчак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57284" y="4795782"/>
            <a:ext cx="7620000" cy="886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«Как редко ребенок бывает таким, как нам хочется...» </a:t>
            </a:r>
          </a:p>
        </p:txBody>
      </p:sp>
      <p:grpSp>
        <p:nvGrpSpPr>
          <p:cNvPr id="6" name="Google Shape;520;p23"/>
          <p:cNvGrpSpPr/>
          <p:nvPr/>
        </p:nvGrpSpPr>
        <p:grpSpPr>
          <a:xfrm>
            <a:off x="6842833" y="256214"/>
            <a:ext cx="1650448" cy="1578559"/>
            <a:chOff x="5751609" y="213662"/>
            <a:chExt cx="1480128" cy="1386642"/>
          </a:xfrm>
        </p:grpSpPr>
        <p:grpSp>
          <p:nvGrpSpPr>
            <p:cNvPr id="7" name="Google Shape;521;p23"/>
            <p:cNvGrpSpPr/>
            <p:nvPr/>
          </p:nvGrpSpPr>
          <p:grpSpPr>
            <a:xfrm>
              <a:off x="5751609" y="213662"/>
              <a:ext cx="1480128" cy="1386642"/>
              <a:chOff x="5751609" y="213662"/>
              <a:chExt cx="1480128" cy="1386642"/>
            </a:xfrm>
          </p:grpSpPr>
          <p:sp>
            <p:nvSpPr>
              <p:cNvPr id="14" name="Google Shape;522;p23"/>
              <p:cNvSpPr/>
              <p:nvPr/>
            </p:nvSpPr>
            <p:spPr>
              <a:xfrm>
                <a:off x="5751609" y="213662"/>
                <a:ext cx="1480128" cy="1386642"/>
              </a:xfrm>
              <a:custGeom>
                <a:avLst/>
                <a:gdLst/>
                <a:ahLst/>
                <a:cxnLst/>
                <a:rect l="l" t="t" r="r" b="b"/>
                <a:pathLst>
                  <a:path w="44727" h="41902" extrusionOk="0">
                    <a:moveTo>
                      <a:pt x="13287" y="2579"/>
                    </a:moveTo>
                    <a:cubicBezTo>
                      <a:pt x="13503" y="2579"/>
                      <a:pt x="13717" y="2594"/>
                      <a:pt x="13935" y="2646"/>
                    </a:cubicBezTo>
                    <a:cubicBezTo>
                      <a:pt x="14225" y="2711"/>
                      <a:pt x="14482" y="2837"/>
                      <a:pt x="14750" y="2952"/>
                    </a:cubicBezTo>
                    <a:cubicBezTo>
                      <a:pt x="11990" y="7841"/>
                      <a:pt x="9108" y="12713"/>
                      <a:pt x="6648" y="17733"/>
                    </a:cubicBezTo>
                    <a:cubicBezTo>
                      <a:pt x="6568" y="17897"/>
                      <a:pt x="6642" y="18046"/>
                      <a:pt x="6761" y="18112"/>
                    </a:cubicBezTo>
                    <a:cubicBezTo>
                      <a:pt x="6752" y="18194"/>
                      <a:pt x="6781" y="18282"/>
                      <a:pt x="6859" y="18323"/>
                    </a:cubicBezTo>
                    <a:cubicBezTo>
                      <a:pt x="8967" y="19418"/>
                      <a:pt x="11139" y="20127"/>
                      <a:pt x="13105" y="21518"/>
                    </a:cubicBezTo>
                    <a:cubicBezTo>
                      <a:pt x="13994" y="22150"/>
                      <a:pt x="14831" y="22850"/>
                      <a:pt x="15608" y="23615"/>
                    </a:cubicBezTo>
                    <a:cubicBezTo>
                      <a:pt x="12195" y="21381"/>
                      <a:pt x="8149" y="19944"/>
                      <a:pt x="4133" y="19944"/>
                    </a:cubicBezTo>
                    <a:cubicBezTo>
                      <a:pt x="4087" y="19944"/>
                      <a:pt x="4040" y="19944"/>
                      <a:pt x="3994" y="19945"/>
                    </a:cubicBezTo>
                    <a:cubicBezTo>
                      <a:pt x="5691" y="17242"/>
                      <a:pt x="7008" y="14227"/>
                      <a:pt x="8463" y="11388"/>
                    </a:cubicBezTo>
                    <a:cubicBezTo>
                      <a:pt x="9953" y="8475"/>
                      <a:pt x="11442" y="5562"/>
                      <a:pt x="12928" y="2647"/>
                    </a:cubicBezTo>
                    <a:lnTo>
                      <a:pt x="12928" y="2649"/>
                    </a:lnTo>
                    <a:cubicBezTo>
                      <a:pt x="12934" y="2629"/>
                      <a:pt x="12940" y="2609"/>
                      <a:pt x="12943" y="2589"/>
                    </a:cubicBezTo>
                    <a:cubicBezTo>
                      <a:pt x="13059" y="2584"/>
                      <a:pt x="13173" y="2579"/>
                      <a:pt x="13287" y="2579"/>
                    </a:cubicBezTo>
                    <a:close/>
                    <a:moveTo>
                      <a:pt x="16898" y="682"/>
                    </a:moveTo>
                    <a:cubicBezTo>
                      <a:pt x="19774" y="776"/>
                      <a:pt x="22163" y="1857"/>
                      <a:pt x="24212" y="3895"/>
                    </a:cubicBezTo>
                    <a:cubicBezTo>
                      <a:pt x="26082" y="5756"/>
                      <a:pt x="27939" y="8202"/>
                      <a:pt x="28003" y="10938"/>
                    </a:cubicBezTo>
                    <a:cubicBezTo>
                      <a:pt x="28005" y="10948"/>
                      <a:pt x="28008" y="10959"/>
                      <a:pt x="28011" y="10970"/>
                    </a:cubicBezTo>
                    <a:cubicBezTo>
                      <a:pt x="25275" y="16344"/>
                      <a:pt x="22290" y="21515"/>
                      <a:pt x="19216" y="26698"/>
                    </a:cubicBezTo>
                    <a:cubicBezTo>
                      <a:pt x="19181" y="26644"/>
                      <a:pt x="19144" y="26592"/>
                      <a:pt x="19109" y="26538"/>
                    </a:cubicBezTo>
                    <a:cubicBezTo>
                      <a:pt x="19111" y="26450"/>
                      <a:pt x="19077" y="26359"/>
                      <a:pt x="18991" y="26278"/>
                    </a:cubicBezTo>
                    <a:cubicBezTo>
                      <a:pt x="18938" y="26227"/>
                      <a:pt x="18879" y="26178"/>
                      <a:pt x="18826" y="26128"/>
                    </a:cubicBezTo>
                    <a:cubicBezTo>
                      <a:pt x="16205" y="22428"/>
                      <a:pt x="11695" y="18599"/>
                      <a:pt x="7173" y="17949"/>
                    </a:cubicBezTo>
                    <a:cubicBezTo>
                      <a:pt x="10786" y="12478"/>
                      <a:pt x="13821" y="6468"/>
                      <a:pt x="16898" y="682"/>
                    </a:cubicBezTo>
                    <a:close/>
                    <a:moveTo>
                      <a:pt x="28691" y="11244"/>
                    </a:moveTo>
                    <a:cubicBezTo>
                      <a:pt x="31648" y="11396"/>
                      <a:pt x="34445" y="11827"/>
                      <a:pt x="36972" y="13509"/>
                    </a:cubicBezTo>
                    <a:cubicBezTo>
                      <a:pt x="39421" y="15140"/>
                      <a:pt x="41196" y="17502"/>
                      <a:pt x="42205" y="20251"/>
                    </a:cubicBezTo>
                    <a:cubicBezTo>
                      <a:pt x="42167" y="20280"/>
                      <a:pt x="42135" y="20316"/>
                      <a:pt x="42111" y="20357"/>
                    </a:cubicBezTo>
                    <a:cubicBezTo>
                      <a:pt x="38978" y="25428"/>
                      <a:pt x="34053" y="29401"/>
                      <a:pt x="31906" y="35060"/>
                    </a:cubicBezTo>
                    <a:cubicBezTo>
                      <a:pt x="29970" y="30305"/>
                      <a:pt x="24912" y="26960"/>
                      <a:pt x="19804" y="26918"/>
                    </a:cubicBezTo>
                    <a:cubicBezTo>
                      <a:pt x="23180" y="21985"/>
                      <a:pt x="26122" y="16634"/>
                      <a:pt x="28691" y="11244"/>
                    </a:cubicBezTo>
                    <a:close/>
                    <a:moveTo>
                      <a:pt x="41948" y="21977"/>
                    </a:moveTo>
                    <a:cubicBezTo>
                      <a:pt x="42731" y="22305"/>
                      <a:pt x="43181" y="22997"/>
                      <a:pt x="43241" y="23817"/>
                    </a:cubicBezTo>
                    <a:cubicBezTo>
                      <a:pt x="43201" y="23840"/>
                      <a:pt x="43164" y="23869"/>
                      <a:pt x="43135" y="23903"/>
                    </a:cubicBezTo>
                    <a:cubicBezTo>
                      <a:pt x="39317" y="28356"/>
                      <a:pt x="34949" y="32922"/>
                      <a:pt x="32158" y="38137"/>
                    </a:cubicBezTo>
                    <a:cubicBezTo>
                      <a:pt x="30895" y="35363"/>
                      <a:pt x="28953" y="33041"/>
                      <a:pt x="26651" y="31050"/>
                    </a:cubicBezTo>
                    <a:cubicBezTo>
                      <a:pt x="25240" y="29831"/>
                      <a:pt x="23702" y="28569"/>
                      <a:pt x="21959" y="27868"/>
                    </a:cubicBezTo>
                    <a:lnTo>
                      <a:pt x="21959" y="27868"/>
                    </a:lnTo>
                    <a:cubicBezTo>
                      <a:pt x="26171" y="28845"/>
                      <a:pt x="29498" y="31658"/>
                      <a:pt x="31406" y="35746"/>
                    </a:cubicBezTo>
                    <a:cubicBezTo>
                      <a:pt x="31465" y="35872"/>
                      <a:pt x="31576" y="35925"/>
                      <a:pt x="31692" y="35925"/>
                    </a:cubicBezTo>
                    <a:cubicBezTo>
                      <a:pt x="31750" y="35925"/>
                      <a:pt x="31809" y="35911"/>
                      <a:pt x="31864" y="35887"/>
                    </a:cubicBezTo>
                    <a:cubicBezTo>
                      <a:pt x="31914" y="35911"/>
                      <a:pt x="31970" y="35923"/>
                      <a:pt x="32026" y="35923"/>
                    </a:cubicBezTo>
                    <a:cubicBezTo>
                      <a:pt x="32152" y="35923"/>
                      <a:pt x="32280" y="35859"/>
                      <a:pt x="32337" y="35710"/>
                    </a:cubicBezTo>
                    <a:cubicBezTo>
                      <a:pt x="34388" y="30372"/>
                      <a:pt x="38755" y="26587"/>
                      <a:pt x="41948" y="21977"/>
                    </a:cubicBezTo>
                    <a:close/>
                    <a:moveTo>
                      <a:pt x="9788" y="2664"/>
                    </a:moveTo>
                    <a:cubicBezTo>
                      <a:pt x="10503" y="2737"/>
                      <a:pt x="11165" y="2880"/>
                      <a:pt x="11846" y="3130"/>
                    </a:cubicBezTo>
                    <a:cubicBezTo>
                      <a:pt x="10453" y="5860"/>
                      <a:pt x="9059" y="8593"/>
                      <a:pt x="7665" y="11325"/>
                    </a:cubicBezTo>
                    <a:cubicBezTo>
                      <a:pt x="6236" y="14136"/>
                      <a:pt x="4590" y="16938"/>
                      <a:pt x="3423" y="19868"/>
                    </a:cubicBezTo>
                    <a:cubicBezTo>
                      <a:pt x="3406" y="19913"/>
                      <a:pt x="3401" y="19960"/>
                      <a:pt x="3413" y="20006"/>
                    </a:cubicBezTo>
                    <a:cubicBezTo>
                      <a:pt x="3268" y="20127"/>
                      <a:pt x="3326" y="20406"/>
                      <a:pt x="3567" y="20437"/>
                    </a:cubicBezTo>
                    <a:cubicBezTo>
                      <a:pt x="9126" y="21158"/>
                      <a:pt x="13989" y="22878"/>
                      <a:pt x="18225" y="26621"/>
                    </a:cubicBezTo>
                    <a:cubicBezTo>
                      <a:pt x="18371" y="26816"/>
                      <a:pt x="18516" y="27009"/>
                      <a:pt x="18659" y="27208"/>
                    </a:cubicBezTo>
                    <a:cubicBezTo>
                      <a:pt x="18742" y="27324"/>
                      <a:pt x="18858" y="27372"/>
                      <a:pt x="18971" y="27372"/>
                    </a:cubicBezTo>
                    <a:cubicBezTo>
                      <a:pt x="19008" y="27372"/>
                      <a:pt x="19045" y="27367"/>
                      <a:pt x="19080" y="27358"/>
                    </a:cubicBezTo>
                    <a:cubicBezTo>
                      <a:pt x="19126" y="27445"/>
                      <a:pt x="19218" y="27500"/>
                      <a:pt x="19317" y="27502"/>
                    </a:cubicBezTo>
                    <a:cubicBezTo>
                      <a:pt x="19337" y="27503"/>
                      <a:pt x="19357" y="27506"/>
                      <a:pt x="19379" y="27506"/>
                    </a:cubicBezTo>
                    <a:cubicBezTo>
                      <a:pt x="19377" y="27584"/>
                      <a:pt x="19417" y="27663"/>
                      <a:pt x="19507" y="27686"/>
                    </a:cubicBezTo>
                    <a:cubicBezTo>
                      <a:pt x="24727" y="28974"/>
                      <a:pt x="29585" y="34045"/>
                      <a:pt x="31653" y="38875"/>
                    </a:cubicBezTo>
                    <a:cubicBezTo>
                      <a:pt x="31714" y="39018"/>
                      <a:pt x="31821" y="39077"/>
                      <a:pt x="31932" y="39077"/>
                    </a:cubicBezTo>
                    <a:cubicBezTo>
                      <a:pt x="32070" y="39077"/>
                      <a:pt x="32215" y="38989"/>
                      <a:pt x="32293" y="38857"/>
                    </a:cubicBezTo>
                    <a:cubicBezTo>
                      <a:pt x="32359" y="38840"/>
                      <a:pt x="32417" y="38799"/>
                      <a:pt x="32457" y="38744"/>
                    </a:cubicBezTo>
                    <a:cubicBezTo>
                      <a:pt x="35823" y="34107"/>
                      <a:pt x="39334" y="29684"/>
                      <a:pt x="42971" y="25270"/>
                    </a:cubicBezTo>
                    <a:cubicBezTo>
                      <a:pt x="43330" y="25547"/>
                      <a:pt x="43671" y="25854"/>
                      <a:pt x="43955" y="26209"/>
                    </a:cubicBezTo>
                    <a:cubicBezTo>
                      <a:pt x="43932" y="26223"/>
                      <a:pt x="43910" y="26241"/>
                      <a:pt x="43893" y="26261"/>
                    </a:cubicBezTo>
                    <a:cubicBezTo>
                      <a:pt x="40136" y="31064"/>
                      <a:pt x="36194" y="35918"/>
                      <a:pt x="33005" y="41125"/>
                    </a:cubicBezTo>
                    <a:cubicBezTo>
                      <a:pt x="29844" y="36573"/>
                      <a:pt x="25931" y="32118"/>
                      <a:pt x="21240" y="29111"/>
                    </a:cubicBezTo>
                    <a:cubicBezTo>
                      <a:pt x="21207" y="29092"/>
                      <a:pt x="21169" y="29081"/>
                      <a:pt x="21131" y="29081"/>
                    </a:cubicBezTo>
                    <a:cubicBezTo>
                      <a:pt x="21061" y="29015"/>
                      <a:pt x="20969" y="28975"/>
                      <a:pt x="20876" y="28975"/>
                    </a:cubicBezTo>
                    <a:cubicBezTo>
                      <a:pt x="20772" y="28975"/>
                      <a:pt x="20668" y="29025"/>
                      <a:pt x="20593" y="29147"/>
                    </a:cubicBezTo>
                    <a:cubicBezTo>
                      <a:pt x="20305" y="29616"/>
                      <a:pt x="19571" y="29842"/>
                      <a:pt x="18929" y="29842"/>
                    </a:cubicBezTo>
                    <a:cubicBezTo>
                      <a:pt x="18681" y="29842"/>
                      <a:pt x="18447" y="29809"/>
                      <a:pt x="18258" y="29742"/>
                    </a:cubicBezTo>
                    <a:cubicBezTo>
                      <a:pt x="17167" y="29363"/>
                      <a:pt x="17725" y="28261"/>
                      <a:pt x="17529" y="27463"/>
                    </a:cubicBezTo>
                    <a:cubicBezTo>
                      <a:pt x="17513" y="27405"/>
                      <a:pt x="17475" y="27358"/>
                      <a:pt x="17421" y="27332"/>
                    </a:cubicBezTo>
                    <a:cubicBezTo>
                      <a:pt x="17417" y="27220"/>
                      <a:pt x="17365" y="27111"/>
                      <a:pt x="17242" y="27038"/>
                    </a:cubicBezTo>
                    <a:cubicBezTo>
                      <a:pt x="12344" y="24060"/>
                      <a:pt x="6435" y="21767"/>
                      <a:pt x="647" y="21524"/>
                    </a:cubicBezTo>
                    <a:cubicBezTo>
                      <a:pt x="689" y="21507"/>
                      <a:pt x="725" y="21476"/>
                      <a:pt x="750" y="21438"/>
                    </a:cubicBezTo>
                    <a:cubicBezTo>
                      <a:pt x="4285" y="15592"/>
                      <a:pt x="6953" y="9028"/>
                      <a:pt x="9756" y="2806"/>
                    </a:cubicBezTo>
                    <a:cubicBezTo>
                      <a:pt x="9776" y="2760"/>
                      <a:pt x="9786" y="2713"/>
                      <a:pt x="9788" y="2664"/>
                    </a:cubicBezTo>
                    <a:close/>
                    <a:moveTo>
                      <a:pt x="16592" y="1"/>
                    </a:moveTo>
                    <a:cubicBezTo>
                      <a:pt x="16478" y="1"/>
                      <a:pt x="16365" y="56"/>
                      <a:pt x="16291" y="190"/>
                    </a:cubicBezTo>
                    <a:cubicBezTo>
                      <a:pt x="15888" y="924"/>
                      <a:pt x="15481" y="1656"/>
                      <a:pt x="15069" y="2388"/>
                    </a:cubicBezTo>
                    <a:cubicBezTo>
                      <a:pt x="14597" y="2066"/>
                      <a:pt x="13968" y="1913"/>
                      <a:pt x="13374" y="1913"/>
                    </a:cubicBezTo>
                    <a:cubicBezTo>
                      <a:pt x="13155" y="1913"/>
                      <a:pt x="12941" y="1934"/>
                      <a:pt x="12741" y="1975"/>
                    </a:cubicBezTo>
                    <a:cubicBezTo>
                      <a:pt x="12672" y="1989"/>
                      <a:pt x="12611" y="2030"/>
                      <a:pt x="12571" y="2090"/>
                    </a:cubicBezTo>
                    <a:cubicBezTo>
                      <a:pt x="12460" y="2090"/>
                      <a:pt x="12350" y="2139"/>
                      <a:pt x="12283" y="2272"/>
                    </a:cubicBezTo>
                    <a:lnTo>
                      <a:pt x="12119" y="2594"/>
                    </a:lnTo>
                    <a:cubicBezTo>
                      <a:pt x="11468" y="2292"/>
                      <a:pt x="10733" y="2112"/>
                      <a:pt x="10008" y="2112"/>
                    </a:cubicBezTo>
                    <a:cubicBezTo>
                      <a:pt x="9864" y="2112"/>
                      <a:pt x="9720" y="2119"/>
                      <a:pt x="9577" y="2134"/>
                    </a:cubicBezTo>
                    <a:cubicBezTo>
                      <a:pt x="9494" y="2140"/>
                      <a:pt x="9417" y="2188"/>
                      <a:pt x="9374" y="2260"/>
                    </a:cubicBezTo>
                    <a:cubicBezTo>
                      <a:pt x="9276" y="2267"/>
                      <a:pt x="9184" y="2318"/>
                      <a:pt x="9129" y="2440"/>
                    </a:cubicBezTo>
                    <a:cubicBezTo>
                      <a:pt x="6314" y="8749"/>
                      <a:pt x="2942" y="14874"/>
                      <a:pt x="309" y="21253"/>
                    </a:cubicBezTo>
                    <a:cubicBezTo>
                      <a:pt x="261" y="21371"/>
                      <a:pt x="321" y="21463"/>
                      <a:pt x="413" y="21512"/>
                    </a:cubicBezTo>
                    <a:cubicBezTo>
                      <a:pt x="385" y="21512"/>
                      <a:pt x="358" y="21509"/>
                      <a:pt x="332" y="21507"/>
                    </a:cubicBezTo>
                    <a:cubicBezTo>
                      <a:pt x="330" y="21507"/>
                      <a:pt x="327" y="21507"/>
                      <a:pt x="325" y="21507"/>
                    </a:cubicBezTo>
                    <a:cubicBezTo>
                      <a:pt x="67" y="21507"/>
                      <a:pt x="0" y="21929"/>
                      <a:pt x="268" y="21976"/>
                    </a:cubicBezTo>
                    <a:cubicBezTo>
                      <a:pt x="6219" y="23057"/>
                      <a:pt x="11624" y="24541"/>
                      <a:pt x="16861" y="27690"/>
                    </a:cubicBezTo>
                    <a:cubicBezTo>
                      <a:pt x="16882" y="27702"/>
                      <a:pt x="16904" y="27713"/>
                      <a:pt x="16927" y="27721"/>
                    </a:cubicBezTo>
                    <a:cubicBezTo>
                      <a:pt x="16513" y="28686"/>
                      <a:pt x="16988" y="30044"/>
                      <a:pt x="17977" y="30406"/>
                    </a:cubicBezTo>
                    <a:cubicBezTo>
                      <a:pt x="18257" y="30508"/>
                      <a:pt x="18604" y="30562"/>
                      <a:pt x="18966" y="30562"/>
                    </a:cubicBezTo>
                    <a:cubicBezTo>
                      <a:pt x="19799" y="30562"/>
                      <a:pt x="20720" y="30278"/>
                      <a:pt x="21126" y="29646"/>
                    </a:cubicBezTo>
                    <a:cubicBezTo>
                      <a:pt x="25373" y="33360"/>
                      <a:pt x="29296" y="37039"/>
                      <a:pt x="32515" y="41733"/>
                    </a:cubicBezTo>
                    <a:cubicBezTo>
                      <a:pt x="32597" y="41852"/>
                      <a:pt x="32713" y="41901"/>
                      <a:pt x="32827" y="41901"/>
                    </a:cubicBezTo>
                    <a:cubicBezTo>
                      <a:pt x="33025" y="41901"/>
                      <a:pt x="33220" y="41755"/>
                      <a:pt x="33230" y="41566"/>
                    </a:cubicBezTo>
                    <a:cubicBezTo>
                      <a:pt x="33290" y="41562"/>
                      <a:pt x="33347" y="41533"/>
                      <a:pt x="33384" y="41484"/>
                    </a:cubicBezTo>
                    <a:cubicBezTo>
                      <a:pt x="37180" y="36681"/>
                      <a:pt x="40600" y="31571"/>
                      <a:pt x="44377" y="26747"/>
                    </a:cubicBezTo>
                    <a:cubicBezTo>
                      <a:pt x="44445" y="26662"/>
                      <a:pt x="44469" y="26554"/>
                      <a:pt x="44445" y="26450"/>
                    </a:cubicBezTo>
                    <a:cubicBezTo>
                      <a:pt x="44612" y="26385"/>
                      <a:pt x="44726" y="26212"/>
                      <a:pt x="44592" y="26034"/>
                    </a:cubicBezTo>
                    <a:cubicBezTo>
                      <a:pt x="44230" y="25557"/>
                      <a:pt x="43804" y="25166"/>
                      <a:pt x="43275" y="24900"/>
                    </a:cubicBezTo>
                    <a:cubicBezTo>
                      <a:pt x="43405" y="24743"/>
                      <a:pt x="43533" y="24587"/>
                      <a:pt x="43662" y="24429"/>
                    </a:cubicBezTo>
                    <a:cubicBezTo>
                      <a:pt x="43682" y="24408"/>
                      <a:pt x="43697" y="24383"/>
                      <a:pt x="43711" y="24357"/>
                    </a:cubicBezTo>
                    <a:cubicBezTo>
                      <a:pt x="43820" y="24333"/>
                      <a:pt x="43910" y="24259"/>
                      <a:pt x="43932" y="24122"/>
                    </a:cubicBezTo>
                    <a:cubicBezTo>
                      <a:pt x="44097" y="22991"/>
                      <a:pt x="43351" y="21829"/>
                      <a:pt x="42256" y="21527"/>
                    </a:cubicBezTo>
                    <a:cubicBezTo>
                      <a:pt x="42431" y="21267"/>
                      <a:pt x="42602" y="21006"/>
                      <a:pt x="42768" y="20740"/>
                    </a:cubicBezTo>
                    <a:cubicBezTo>
                      <a:pt x="42814" y="20671"/>
                      <a:pt x="42833" y="20588"/>
                      <a:pt x="42823" y="20507"/>
                    </a:cubicBezTo>
                    <a:cubicBezTo>
                      <a:pt x="42957" y="20430"/>
                      <a:pt x="43043" y="20285"/>
                      <a:pt x="42973" y="20092"/>
                    </a:cubicBezTo>
                    <a:cubicBezTo>
                      <a:pt x="41079" y="14880"/>
                      <a:pt x="36005" y="10587"/>
                      <a:pt x="30348" y="10587"/>
                    </a:cubicBezTo>
                    <a:cubicBezTo>
                      <a:pt x="29824" y="10587"/>
                      <a:pt x="29295" y="10624"/>
                      <a:pt x="28763" y="10700"/>
                    </a:cubicBezTo>
                    <a:cubicBezTo>
                      <a:pt x="28476" y="5641"/>
                      <a:pt x="22914" y="70"/>
                      <a:pt x="17718" y="70"/>
                    </a:cubicBezTo>
                    <a:cubicBezTo>
                      <a:pt x="17437" y="70"/>
                      <a:pt x="17157" y="86"/>
                      <a:pt x="16879" y="120"/>
                    </a:cubicBezTo>
                    <a:cubicBezTo>
                      <a:pt x="16801" y="46"/>
                      <a:pt x="16696" y="1"/>
                      <a:pt x="165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523;p23"/>
              <p:cNvSpPr/>
              <p:nvPr/>
            </p:nvSpPr>
            <p:spPr>
              <a:xfrm>
                <a:off x="6084917" y="757670"/>
                <a:ext cx="306734" cy="212917"/>
              </a:xfrm>
              <a:custGeom>
                <a:avLst/>
                <a:gdLst/>
                <a:ahLst/>
                <a:cxnLst/>
                <a:rect l="l" t="t" r="r" b="b"/>
                <a:pathLst>
                  <a:path w="9269" h="6434" extrusionOk="0">
                    <a:moveTo>
                      <a:pt x="237" y="0"/>
                    </a:moveTo>
                    <a:cubicBezTo>
                      <a:pt x="233" y="0"/>
                      <a:pt x="229" y="0"/>
                      <a:pt x="226" y="0"/>
                    </a:cubicBezTo>
                    <a:cubicBezTo>
                      <a:pt x="1" y="0"/>
                      <a:pt x="10" y="323"/>
                      <a:pt x="226" y="345"/>
                    </a:cubicBezTo>
                    <a:cubicBezTo>
                      <a:pt x="4012" y="729"/>
                      <a:pt x="7026" y="2849"/>
                      <a:pt x="8644" y="6290"/>
                    </a:cubicBezTo>
                    <a:cubicBezTo>
                      <a:pt x="8691" y="6391"/>
                      <a:pt x="8782" y="6433"/>
                      <a:pt x="8877" y="6433"/>
                    </a:cubicBezTo>
                    <a:cubicBezTo>
                      <a:pt x="9065" y="6433"/>
                      <a:pt x="9269" y="6269"/>
                      <a:pt x="9184" y="6064"/>
                    </a:cubicBezTo>
                    <a:cubicBezTo>
                      <a:pt x="7709" y="2492"/>
                      <a:pt x="4115" y="0"/>
                      <a:pt x="23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524;p23"/>
              <p:cNvSpPr/>
              <p:nvPr/>
            </p:nvSpPr>
            <p:spPr>
              <a:xfrm>
                <a:off x="6151201" y="657234"/>
                <a:ext cx="315769" cy="210303"/>
              </a:xfrm>
              <a:custGeom>
                <a:avLst/>
                <a:gdLst/>
                <a:ahLst/>
                <a:cxnLst/>
                <a:rect l="l" t="t" r="r" b="b"/>
                <a:pathLst>
                  <a:path w="9542" h="6355" extrusionOk="0">
                    <a:moveTo>
                      <a:pt x="258" y="0"/>
                    </a:moveTo>
                    <a:cubicBezTo>
                      <a:pt x="41" y="0"/>
                      <a:pt x="0" y="361"/>
                      <a:pt x="222" y="410"/>
                    </a:cubicBezTo>
                    <a:cubicBezTo>
                      <a:pt x="3815" y="1199"/>
                      <a:pt x="6841" y="3024"/>
                      <a:pt x="8803" y="6198"/>
                    </a:cubicBezTo>
                    <a:cubicBezTo>
                      <a:pt x="8872" y="6308"/>
                      <a:pt x="8974" y="6354"/>
                      <a:pt x="9075" y="6354"/>
                    </a:cubicBezTo>
                    <a:cubicBezTo>
                      <a:pt x="9308" y="6354"/>
                      <a:pt x="9542" y="6113"/>
                      <a:pt x="9381" y="5859"/>
                    </a:cubicBezTo>
                    <a:cubicBezTo>
                      <a:pt x="7371" y="2678"/>
                      <a:pt x="4074" y="358"/>
                      <a:pt x="278" y="1"/>
                    </a:cubicBezTo>
                    <a:cubicBezTo>
                      <a:pt x="271" y="0"/>
                      <a:pt x="265" y="0"/>
                      <a:pt x="25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525;p23"/>
              <p:cNvSpPr/>
              <p:nvPr/>
            </p:nvSpPr>
            <p:spPr>
              <a:xfrm>
                <a:off x="6219041" y="566924"/>
                <a:ext cx="312360" cy="191639"/>
              </a:xfrm>
              <a:custGeom>
                <a:avLst/>
                <a:gdLst/>
                <a:ahLst/>
                <a:cxnLst/>
                <a:rect l="l" t="t" r="r" b="b"/>
                <a:pathLst>
                  <a:path w="9439" h="5791" extrusionOk="0">
                    <a:moveTo>
                      <a:pt x="262" y="1"/>
                    </a:moveTo>
                    <a:cubicBezTo>
                      <a:pt x="49" y="1"/>
                      <a:pt x="0" y="332"/>
                      <a:pt x="215" y="384"/>
                    </a:cubicBezTo>
                    <a:cubicBezTo>
                      <a:pt x="3765" y="1231"/>
                      <a:pt x="6497" y="2687"/>
                      <a:pt x="8718" y="5651"/>
                    </a:cubicBezTo>
                    <a:cubicBezTo>
                      <a:pt x="8792" y="5749"/>
                      <a:pt x="8894" y="5791"/>
                      <a:pt x="8994" y="5791"/>
                    </a:cubicBezTo>
                    <a:cubicBezTo>
                      <a:pt x="9222" y="5791"/>
                      <a:pt x="9438" y="5573"/>
                      <a:pt x="9277" y="5323"/>
                    </a:cubicBezTo>
                    <a:cubicBezTo>
                      <a:pt x="7373" y="2375"/>
                      <a:pt x="3835" y="73"/>
                      <a:pt x="267" y="1"/>
                    </a:cubicBezTo>
                    <a:cubicBezTo>
                      <a:pt x="265" y="1"/>
                      <a:pt x="264" y="1"/>
                      <a:pt x="26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526;p23"/>
              <p:cNvSpPr/>
              <p:nvPr/>
            </p:nvSpPr>
            <p:spPr>
              <a:xfrm>
                <a:off x="6273213" y="468805"/>
                <a:ext cx="310474" cy="188892"/>
              </a:xfrm>
              <a:custGeom>
                <a:avLst/>
                <a:gdLst/>
                <a:ahLst/>
                <a:cxnLst/>
                <a:rect l="l" t="t" r="r" b="b"/>
                <a:pathLst>
                  <a:path w="9382" h="5708" extrusionOk="0">
                    <a:moveTo>
                      <a:pt x="305" y="1"/>
                    </a:moveTo>
                    <a:cubicBezTo>
                      <a:pt x="1" y="1"/>
                      <a:pt x="16" y="436"/>
                      <a:pt x="307" y="466"/>
                    </a:cubicBezTo>
                    <a:cubicBezTo>
                      <a:pt x="2473" y="693"/>
                      <a:pt x="4557" y="1423"/>
                      <a:pt x="6262" y="2813"/>
                    </a:cubicBezTo>
                    <a:cubicBezTo>
                      <a:pt x="6919" y="3352"/>
                      <a:pt x="7505" y="3969"/>
                      <a:pt x="8009" y="4654"/>
                    </a:cubicBezTo>
                    <a:cubicBezTo>
                      <a:pt x="8308" y="5058"/>
                      <a:pt x="8444" y="5497"/>
                      <a:pt x="8908" y="5689"/>
                    </a:cubicBezTo>
                    <a:cubicBezTo>
                      <a:pt x="8940" y="5702"/>
                      <a:pt x="8971" y="5708"/>
                      <a:pt x="9003" y="5708"/>
                    </a:cubicBezTo>
                    <a:cubicBezTo>
                      <a:pt x="9200" y="5708"/>
                      <a:pt x="9381" y="5475"/>
                      <a:pt x="9313" y="5285"/>
                    </a:cubicBezTo>
                    <a:cubicBezTo>
                      <a:pt x="9307" y="5271"/>
                      <a:pt x="9302" y="5255"/>
                      <a:pt x="9296" y="5240"/>
                    </a:cubicBezTo>
                    <a:cubicBezTo>
                      <a:pt x="9267" y="5160"/>
                      <a:pt x="9210" y="5093"/>
                      <a:pt x="9137" y="5052"/>
                    </a:cubicBezTo>
                    <a:cubicBezTo>
                      <a:pt x="8544" y="4502"/>
                      <a:pt x="8115" y="3588"/>
                      <a:pt x="7528" y="3010"/>
                    </a:cubicBezTo>
                    <a:cubicBezTo>
                      <a:pt x="6888" y="2385"/>
                      <a:pt x="6173" y="1840"/>
                      <a:pt x="5401" y="1387"/>
                    </a:cubicBezTo>
                    <a:cubicBezTo>
                      <a:pt x="3843" y="471"/>
                      <a:pt x="2110" y="8"/>
                      <a:pt x="307" y="1"/>
                    </a:cubicBezTo>
                    <a:cubicBezTo>
                      <a:pt x="306" y="1"/>
                      <a:pt x="306" y="1"/>
                      <a:pt x="3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527;p23"/>
              <p:cNvSpPr/>
              <p:nvPr/>
            </p:nvSpPr>
            <p:spPr>
              <a:xfrm>
                <a:off x="6333508" y="346065"/>
                <a:ext cx="307429" cy="236744"/>
              </a:xfrm>
              <a:custGeom>
                <a:avLst/>
                <a:gdLst/>
                <a:ahLst/>
                <a:cxnLst/>
                <a:rect l="l" t="t" r="r" b="b"/>
                <a:pathLst>
                  <a:path w="9290" h="7154" extrusionOk="0">
                    <a:moveTo>
                      <a:pt x="265" y="1"/>
                    </a:moveTo>
                    <a:cubicBezTo>
                      <a:pt x="43" y="1"/>
                      <a:pt x="0" y="372"/>
                      <a:pt x="226" y="420"/>
                    </a:cubicBezTo>
                    <a:cubicBezTo>
                      <a:pt x="4012" y="1236"/>
                      <a:pt x="6653" y="3691"/>
                      <a:pt x="8534" y="6983"/>
                    </a:cubicBezTo>
                    <a:cubicBezTo>
                      <a:pt x="8603" y="7103"/>
                      <a:pt x="8708" y="7153"/>
                      <a:pt x="8813" y="7153"/>
                    </a:cubicBezTo>
                    <a:cubicBezTo>
                      <a:pt x="9050" y="7153"/>
                      <a:pt x="9290" y="6903"/>
                      <a:pt x="9137" y="6632"/>
                    </a:cubicBezTo>
                    <a:cubicBezTo>
                      <a:pt x="7239" y="3278"/>
                      <a:pt x="4274" y="400"/>
                      <a:pt x="285" y="2"/>
                    </a:cubicBezTo>
                    <a:cubicBezTo>
                      <a:pt x="278" y="1"/>
                      <a:pt x="271" y="1"/>
                      <a:pt x="26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528;p23"/>
              <p:cNvSpPr/>
              <p:nvPr/>
            </p:nvSpPr>
            <p:spPr>
              <a:xfrm>
                <a:off x="6511281" y="1026679"/>
                <a:ext cx="302565" cy="211891"/>
              </a:xfrm>
              <a:custGeom>
                <a:avLst/>
                <a:gdLst/>
                <a:ahLst/>
                <a:cxnLst/>
                <a:rect l="l" t="t" r="r" b="b"/>
                <a:pathLst>
                  <a:path w="9143" h="6403" extrusionOk="0">
                    <a:moveTo>
                      <a:pt x="298" y="0"/>
                    </a:moveTo>
                    <a:cubicBezTo>
                      <a:pt x="269" y="0"/>
                      <a:pt x="239" y="0"/>
                      <a:pt x="209" y="1"/>
                    </a:cubicBezTo>
                    <a:cubicBezTo>
                      <a:pt x="10" y="2"/>
                      <a:pt x="0" y="258"/>
                      <a:pt x="166" y="325"/>
                    </a:cubicBezTo>
                    <a:cubicBezTo>
                      <a:pt x="1731" y="967"/>
                      <a:pt x="3310" y="1379"/>
                      <a:pt x="4735" y="2339"/>
                    </a:cubicBezTo>
                    <a:cubicBezTo>
                      <a:pt x="6283" y="3384"/>
                      <a:pt x="7383" y="4732"/>
                      <a:pt x="8440" y="6250"/>
                    </a:cubicBezTo>
                    <a:cubicBezTo>
                      <a:pt x="8514" y="6357"/>
                      <a:pt x="8617" y="6403"/>
                      <a:pt x="8716" y="6403"/>
                    </a:cubicBezTo>
                    <a:cubicBezTo>
                      <a:pt x="8936" y="6403"/>
                      <a:pt x="9143" y="6180"/>
                      <a:pt x="9008" y="5919"/>
                    </a:cubicBezTo>
                    <a:cubicBezTo>
                      <a:pt x="7477" y="2971"/>
                      <a:pt x="3758" y="0"/>
                      <a:pt x="29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529;p23"/>
              <p:cNvSpPr/>
              <p:nvPr/>
            </p:nvSpPr>
            <p:spPr>
              <a:xfrm>
                <a:off x="6557047" y="945271"/>
                <a:ext cx="330098" cy="214439"/>
              </a:xfrm>
              <a:custGeom>
                <a:avLst/>
                <a:gdLst/>
                <a:ahLst/>
                <a:cxnLst/>
                <a:rect l="l" t="t" r="r" b="b"/>
                <a:pathLst>
                  <a:path w="9975" h="6480" extrusionOk="0">
                    <a:moveTo>
                      <a:pt x="816" y="0"/>
                    </a:moveTo>
                    <a:cubicBezTo>
                      <a:pt x="633" y="0"/>
                      <a:pt x="450" y="6"/>
                      <a:pt x="267" y="18"/>
                    </a:cubicBezTo>
                    <a:cubicBezTo>
                      <a:pt x="0" y="35"/>
                      <a:pt x="10" y="398"/>
                      <a:pt x="267" y="425"/>
                    </a:cubicBezTo>
                    <a:cubicBezTo>
                      <a:pt x="4183" y="856"/>
                      <a:pt x="7423" y="2704"/>
                      <a:pt x="9233" y="6300"/>
                    </a:cubicBezTo>
                    <a:cubicBezTo>
                      <a:pt x="9297" y="6427"/>
                      <a:pt x="9399" y="6480"/>
                      <a:pt x="9503" y="6480"/>
                    </a:cubicBezTo>
                    <a:cubicBezTo>
                      <a:pt x="9733" y="6480"/>
                      <a:pt x="9974" y="6225"/>
                      <a:pt x="9839" y="5947"/>
                    </a:cubicBezTo>
                    <a:cubicBezTo>
                      <a:pt x="8201" y="2573"/>
                      <a:pt x="4633" y="0"/>
                      <a:pt x="81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530;p23"/>
              <p:cNvSpPr/>
              <p:nvPr/>
            </p:nvSpPr>
            <p:spPr>
              <a:xfrm>
                <a:off x="6628097" y="845795"/>
                <a:ext cx="335426" cy="208781"/>
              </a:xfrm>
              <a:custGeom>
                <a:avLst/>
                <a:gdLst/>
                <a:ahLst/>
                <a:cxnLst/>
                <a:rect l="l" t="t" r="r" b="b"/>
                <a:pathLst>
                  <a:path w="10136" h="6309" extrusionOk="0">
                    <a:moveTo>
                      <a:pt x="1409" y="1"/>
                    </a:moveTo>
                    <a:cubicBezTo>
                      <a:pt x="1019" y="1"/>
                      <a:pt x="627" y="30"/>
                      <a:pt x="234" y="91"/>
                    </a:cubicBezTo>
                    <a:cubicBezTo>
                      <a:pt x="1" y="128"/>
                      <a:pt x="74" y="471"/>
                      <a:pt x="287" y="483"/>
                    </a:cubicBezTo>
                    <a:cubicBezTo>
                      <a:pt x="4254" y="719"/>
                      <a:pt x="7705" y="2401"/>
                      <a:pt x="9454" y="6141"/>
                    </a:cubicBezTo>
                    <a:cubicBezTo>
                      <a:pt x="9509" y="6259"/>
                      <a:pt x="9602" y="6308"/>
                      <a:pt x="9699" y="6308"/>
                    </a:cubicBezTo>
                    <a:cubicBezTo>
                      <a:pt x="9909" y="6308"/>
                      <a:pt x="10135" y="6072"/>
                      <a:pt x="10014" y="5814"/>
                    </a:cubicBezTo>
                    <a:cubicBezTo>
                      <a:pt x="8489" y="2572"/>
                      <a:pt x="5063" y="1"/>
                      <a:pt x="14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531;p23"/>
              <p:cNvSpPr/>
              <p:nvPr/>
            </p:nvSpPr>
            <p:spPr>
              <a:xfrm>
                <a:off x="6685380" y="737715"/>
                <a:ext cx="339066" cy="214274"/>
              </a:xfrm>
              <a:custGeom>
                <a:avLst/>
                <a:gdLst/>
                <a:ahLst/>
                <a:cxnLst/>
                <a:rect l="l" t="t" r="r" b="b"/>
                <a:pathLst>
                  <a:path w="10246" h="6475" extrusionOk="0">
                    <a:moveTo>
                      <a:pt x="213" y="0"/>
                    </a:moveTo>
                    <a:cubicBezTo>
                      <a:pt x="22" y="0"/>
                      <a:pt x="1" y="306"/>
                      <a:pt x="186" y="361"/>
                    </a:cubicBezTo>
                    <a:cubicBezTo>
                      <a:pt x="3908" y="1456"/>
                      <a:pt x="7778" y="2469"/>
                      <a:pt x="9547" y="6302"/>
                    </a:cubicBezTo>
                    <a:cubicBezTo>
                      <a:pt x="9603" y="6424"/>
                      <a:pt x="9698" y="6474"/>
                      <a:pt x="9796" y="6474"/>
                    </a:cubicBezTo>
                    <a:cubicBezTo>
                      <a:pt x="10013" y="6474"/>
                      <a:pt x="10246" y="6231"/>
                      <a:pt x="10123" y="5965"/>
                    </a:cubicBezTo>
                    <a:cubicBezTo>
                      <a:pt x="8357" y="2170"/>
                      <a:pt x="4192" y="441"/>
                      <a:pt x="233" y="1"/>
                    </a:cubicBezTo>
                    <a:cubicBezTo>
                      <a:pt x="226" y="0"/>
                      <a:pt x="219" y="0"/>
                      <a:pt x="21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532;p23"/>
              <p:cNvSpPr/>
              <p:nvPr/>
            </p:nvSpPr>
            <p:spPr>
              <a:xfrm>
                <a:off x="6732305" y="653428"/>
                <a:ext cx="348100" cy="213016"/>
              </a:xfrm>
              <a:custGeom>
                <a:avLst/>
                <a:gdLst/>
                <a:ahLst/>
                <a:cxnLst/>
                <a:rect l="l" t="t" r="r" b="b"/>
                <a:pathLst>
                  <a:path w="10519" h="6437" extrusionOk="0">
                    <a:moveTo>
                      <a:pt x="236" y="0"/>
                    </a:moveTo>
                    <a:cubicBezTo>
                      <a:pt x="35" y="0"/>
                      <a:pt x="1" y="332"/>
                      <a:pt x="204" y="381"/>
                    </a:cubicBezTo>
                    <a:cubicBezTo>
                      <a:pt x="4066" y="1300"/>
                      <a:pt x="7322" y="3123"/>
                      <a:pt x="9769" y="6297"/>
                    </a:cubicBezTo>
                    <a:cubicBezTo>
                      <a:pt x="9845" y="6396"/>
                      <a:pt x="9948" y="6437"/>
                      <a:pt x="10050" y="6437"/>
                    </a:cubicBezTo>
                    <a:cubicBezTo>
                      <a:pt x="10290" y="6437"/>
                      <a:pt x="10519" y="6207"/>
                      <a:pt x="10339" y="5965"/>
                    </a:cubicBezTo>
                    <a:cubicBezTo>
                      <a:pt x="7940" y="2733"/>
                      <a:pt x="4301" y="404"/>
                      <a:pt x="255" y="1"/>
                    </a:cubicBezTo>
                    <a:cubicBezTo>
                      <a:pt x="249" y="0"/>
                      <a:pt x="242" y="0"/>
                      <a:pt x="2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" name="Google Shape;533;p23"/>
            <p:cNvGrpSpPr/>
            <p:nvPr/>
          </p:nvGrpSpPr>
          <p:grpSpPr>
            <a:xfrm>
              <a:off x="6864708" y="521224"/>
              <a:ext cx="165992" cy="77337"/>
              <a:chOff x="6864708" y="521224"/>
              <a:chExt cx="165992" cy="77337"/>
            </a:xfrm>
          </p:grpSpPr>
          <p:sp>
            <p:nvSpPr>
              <p:cNvPr id="12" name="Google Shape;534;p23"/>
              <p:cNvSpPr/>
              <p:nvPr/>
            </p:nvSpPr>
            <p:spPr>
              <a:xfrm>
                <a:off x="6864708" y="537869"/>
                <a:ext cx="108576" cy="60692"/>
              </a:xfrm>
              <a:custGeom>
                <a:avLst/>
                <a:gdLst/>
                <a:ahLst/>
                <a:cxnLst/>
                <a:rect l="l" t="t" r="r" b="b"/>
                <a:pathLst>
                  <a:path w="3281" h="1834" extrusionOk="0">
                    <a:moveTo>
                      <a:pt x="171" y="1"/>
                    </a:moveTo>
                    <a:cubicBezTo>
                      <a:pt x="1" y="1"/>
                      <a:pt x="10" y="263"/>
                      <a:pt x="183" y="281"/>
                    </a:cubicBezTo>
                    <a:cubicBezTo>
                      <a:pt x="1288" y="393"/>
                      <a:pt x="2197" y="938"/>
                      <a:pt x="2915" y="1773"/>
                    </a:cubicBezTo>
                    <a:cubicBezTo>
                      <a:pt x="2952" y="1816"/>
                      <a:pt x="2994" y="1834"/>
                      <a:pt x="3034" y="1834"/>
                    </a:cubicBezTo>
                    <a:cubicBezTo>
                      <a:pt x="3164" y="1834"/>
                      <a:pt x="3281" y="1651"/>
                      <a:pt x="3172" y="1514"/>
                    </a:cubicBezTo>
                    <a:cubicBezTo>
                      <a:pt x="2448" y="591"/>
                      <a:pt x="1340" y="78"/>
                      <a:pt x="183" y="1"/>
                    </a:cubicBezTo>
                    <a:cubicBezTo>
                      <a:pt x="179" y="1"/>
                      <a:pt x="175" y="1"/>
                      <a:pt x="17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535;p23"/>
              <p:cNvSpPr/>
              <p:nvPr/>
            </p:nvSpPr>
            <p:spPr>
              <a:xfrm>
                <a:off x="6937711" y="521224"/>
                <a:ext cx="92990" cy="69196"/>
              </a:xfrm>
              <a:custGeom>
                <a:avLst/>
                <a:gdLst/>
                <a:ahLst/>
                <a:cxnLst/>
                <a:rect l="l" t="t" r="r" b="b"/>
                <a:pathLst>
                  <a:path w="2810" h="2091" extrusionOk="0">
                    <a:moveTo>
                      <a:pt x="178" y="1"/>
                    </a:moveTo>
                    <a:cubicBezTo>
                      <a:pt x="68" y="1"/>
                      <a:pt x="0" y="176"/>
                      <a:pt x="113" y="264"/>
                    </a:cubicBezTo>
                    <a:cubicBezTo>
                      <a:pt x="888" y="861"/>
                      <a:pt x="1646" y="1492"/>
                      <a:pt x="2447" y="2054"/>
                    </a:cubicBezTo>
                    <a:cubicBezTo>
                      <a:pt x="2484" y="2080"/>
                      <a:pt x="2519" y="2091"/>
                      <a:pt x="2553" y="2091"/>
                    </a:cubicBezTo>
                    <a:cubicBezTo>
                      <a:pt x="2711" y="2091"/>
                      <a:pt x="2810" y="1836"/>
                      <a:pt x="2646" y="1711"/>
                    </a:cubicBezTo>
                    <a:cubicBezTo>
                      <a:pt x="1874" y="1118"/>
                      <a:pt x="1049" y="585"/>
                      <a:pt x="251" y="26"/>
                    </a:cubicBezTo>
                    <a:cubicBezTo>
                      <a:pt x="225" y="9"/>
                      <a:pt x="201" y="1"/>
                      <a:pt x="1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" name="Google Shape;536;p23"/>
            <p:cNvGrpSpPr/>
            <p:nvPr/>
          </p:nvGrpSpPr>
          <p:grpSpPr>
            <a:xfrm>
              <a:off x="6567637" y="1421737"/>
              <a:ext cx="96663" cy="114037"/>
              <a:chOff x="6567637" y="1421737"/>
              <a:chExt cx="96663" cy="114037"/>
            </a:xfrm>
          </p:grpSpPr>
          <p:sp>
            <p:nvSpPr>
              <p:cNvPr id="10" name="Google Shape;537;p23"/>
              <p:cNvSpPr/>
              <p:nvPr/>
            </p:nvSpPr>
            <p:spPr>
              <a:xfrm>
                <a:off x="6576407" y="1421737"/>
                <a:ext cx="87894" cy="75484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281" extrusionOk="0">
                    <a:moveTo>
                      <a:pt x="236" y="0"/>
                    </a:moveTo>
                    <a:cubicBezTo>
                      <a:pt x="91" y="0"/>
                      <a:pt x="0" y="212"/>
                      <a:pt x="152" y="306"/>
                    </a:cubicBezTo>
                    <a:cubicBezTo>
                      <a:pt x="984" y="827"/>
                      <a:pt x="1641" y="1473"/>
                      <a:pt x="2266" y="2222"/>
                    </a:cubicBezTo>
                    <a:cubicBezTo>
                      <a:pt x="2300" y="2263"/>
                      <a:pt x="2344" y="2280"/>
                      <a:pt x="2388" y="2280"/>
                    </a:cubicBezTo>
                    <a:cubicBezTo>
                      <a:pt x="2519" y="2280"/>
                      <a:pt x="2655" y="2125"/>
                      <a:pt x="2564" y="1991"/>
                    </a:cubicBezTo>
                    <a:cubicBezTo>
                      <a:pt x="1998" y="1167"/>
                      <a:pt x="1192" y="499"/>
                      <a:pt x="318" y="23"/>
                    </a:cubicBezTo>
                    <a:cubicBezTo>
                      <a:pt x="289" y="7"/>
                      <a:pt x="262" y="0"/>
                      <a:pt x="2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538;p23"/>
              <p:cNvSpPr/>
              <p:nvPr/>
            </p:nvSpPr>
            <p:spPr>
              <a:xfrm>
                <a:off x="6567637" y="1464823"/>
                <a:ext cx="73862" cy="70950"/>
              </a:xfrm>
              <a:custGeom>
                <a:avLst/>
                <a:gdLst/>
                <a:ahLst/>
                <a:cxnLst/>
                <a:rect l="l" t="t" r="r" b="b"/>
                <a:pathLst>
                  <a:path w="2232" h="2144" extrusionOk="0">
                    <a:moveTo>
                      <a:pt x="221" y="1"/>
                    </a:moveTo>
                    <a:cubicBezTo>
                      <a:pt x="83" y="1"/>
                      <a:pt x="1" y="229"/>
                      <a:pt x="146" y="292"/>
                    </a:cubicBezTo>
                    <a:cubicBezTo>
                      <a:pt x="924" y="628"/>
                      <a:pt x="1515" y="1224"/>
                      <a:pt x="1822" y="2017"/>
                    </a:cubicBezTo>
                    <a:cubicBezTo>
                      <a:pt x="1856" y="2105"/>
                      <a:pt x="1933" y="2143"/>
                      <a:pt x="2008" y="2143"/>
                    </a:cubicBezTo>
                    <a:cubicBezTo>
                      <a:pt x="2122" y="2143"/>
                      <a:pt x="2232" y="2056"/>
                      <a:pt x="2183" y="1917"/>
                    </a:cubicBezTo>
                    <a:cubicBezTo>
                      <a:pt x="1863" y="1026"/>
                      <a:pt x="1160" y="324"/>
                      <a:pt x="267" y="9"/>
                    </a:cubicBezTo>
                    <a:cubicBezTo>
                      <a:pt x="251" y="3"/>
                      <a:pt x="236" y="1"/>
                      <a:pt x="22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77966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yt3.ggpht.com/a/AATXAJzHb09BsOFn_isjYDtYq8QZ6QCK-s74LcCUbg=s900-c-k-c0xffffffff-no-rj-mo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091" b="10101"/>
          <a:stretch/>
        </p:blipFill>
        <p:spPr bwMode="auto">
          <a:xfrm>
            <a:off x="715413" y="443344"/>
            <a:ext cx="7971387" cy="6441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496058"/>
            <a:ext cx="7757890" cy="671098"/>
          </a:xfrm>
        </p:spPr>
        <p:txBody>
          <a:bodyPr>
            <a:noAutofit/>
          </a:bodyPr>
          <a:lstStyle/>
          <a:p>
            <a:r>
              <a:rPr lang="ru-RU" sz="1800" dirty="0"/>
              <a:t>Проблемы, возникающие при организации деятельности ППк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Arial"/>
              <a:buChar char="•"/>
            </a:pPr>
            <a:r>
              <a:rPr lang="ru-RU" dirty="0"/>
              <a:t>Сложность взаимодействия с родителями – 64 % </a:t>
            </a:r>
          </a:p>
          <a:p>
            <a:pPr marL="342900" lvl="0" indent="-342900">
              <a:buFont typeface="Arial"/>
              <a:buChar char="•"/>
            </a:pPr>
            <a:r>
              <a:rPr lang="ru-RU" dirty="0"/>
              <a:t>Загруженность (нехватка) специалистов – 62 %</a:t>
            </a:r>
          </a:p>
          <a:p>
            <a:pPr marL="342900" lvl="0" indent="-342900">
              <a:buFont typeface="Arial"/>
              <a:buChar char="•"/>
            </a:pPr>
            <a:r>
              <a:rPr lang="ru-RU" dirty="0"/>
              <a:t>Сложность распределения полномочий между специалистами ППк – 17 %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10799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9070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81815" y="727872"/>
            <a:ext cx="6842513" cy="567843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254061"/>
                </a:solidFill>
                <a:latin typeface="Times New Roman"/>
                <a:cs typeface="Times New Roman"/>
              </a:rPr>
              <a:t>БУ РА «Центр психолого-медико-социального сопровождения»</a:t>
            </a:r>
            <a:br>
              <a:rPr lang="ru-RU" sz="2000" dirty="0">
                <a:latin typeface="Times New Roman"/>
                <a:cs typeface="Times New Roman"/>
              </a:rPr>
            </a:b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81956" y="600107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 (388 22) 6-46-64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  <a:hlinkClick r:id="rId3"/>
              </a:rPr>
              <a:t>https://www.ppms-ra.ru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            </a:t>
            </a:r>
          </a:p>
        </p:txBody>
      </p:sp>
      <p:pic>
        <p:nvPicPr>
          <p:cNvPr id="5" name="Изображение 11" descr="logo_pmss2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84" y="96623"/>
            <a:ext cx="1619672" cy="141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58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345758"/>
            <a:ext cx="5791200" cy="1066482"/>
          </a:xfrm>
        </p:spPr>
        <p:txBody>
          <a:bodyPr>
            <a:normAutofit/>
          </a:bodyPr>
          <a:lstStyle/>
          <a:p>
            <a:r>
              <a:rPr lang="ru-RU" sz="2800" dirty="0"/>
              <a:t>Институт возрастной </a:t>
            </a:r>
            <a:r>
              <a:rPr lang="ru-RU" sz="2400" dirty="0"/>
              <a:t>физиологии</a:t>
            </a:r>
            <a:r>
              <a:rPr lang="ru-RU" sz="2800" dirty="0"/>
              <a:t> РАО 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63574458"/>
              </p:ext>
            </p:extLst>
          </p:nvPr>
        </p:nvGraphicFramePr>
        <p:xfrm>
          <a:off x="357984" y="2252103"/>
          <a:ext cx="8303578" cy="4176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8562" y="1759660"/>
            <a:ext cx="565287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/>
              <a:t>Затруднения в обучении по тем или иным </a:t>
            </a:r>
          </a:p>
          <a:p>
            <a:pPr lvl="0" algn="ctr"/>
            <a:r>
              <a:rPr lang="ru-RU" sz="2000" b="1" dirty="0"/>
              <a:t>причинам испытывают </a:t>
            </a:r>
          </a:p>
          <a:p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 rot="3058294">
            <a:off x="2590799" y="2288052"/>
            <a:ext cx="426720" cy="7010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34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413498"/>
            <a:ext cx="5791200" cy="740546"/>
          </a:xfrm>
        </p:spPr>
        <p:txBody>
          <a:bodyPr/>
          <a:lstStyle/>
          <a:p>
            <a:r>
              <a:rPr lang="ru-RU" dirty="0"/>
              <a:t>Важная задача!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1154299"/>
          </a:xfrm>
        </p:spPr>
        <p:txBody>
          <a:bodyPr/>
          <a:lstStyle/>
          <a:p>
            <a:r>
              <a:rPr lang="ru-RU" dirty="0"/>
              <a:t>Раннее выявление детей, испытывающих трудности в освоении основной общеобразовательной программы, развитии и социальной адаптации 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800193" y="3284180"/>
            <a:ext cx="6057719" cy="892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Адресная помощь психолого-педагогическим консилиумом образовательной организации  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292010" y="4552777"/>
            <a:ext cx="5250493" cy="1003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Успешное усвоение образовательной программы каждым обучающимся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3422954" y="2817885"/>
            <a:ext cx="228197" cy="466295"/>
          </a:xfrm>
          <a:prstGeom prst="down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004066" y="4027990"/>
            <a:ext cx="228197" cy="524787"/>
          </a:xfrm>
          <a:prstGeom prst="down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45688" y="1425107"/>
            <a:ext cx="78281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096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90093" y="128974"/>
            <a:ext cx="7085311" cy="1099489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Департамент государственной политики в сфере защиты прав и интересов детей </a:t>
            </a:r>
            <a:r>
              <a:rPr lang="ru-RU" sz="2000" dirty="0" err="1"/>
              <a:t>Минпросвещения</a:t>
            </a:r>
            <a:r>
              <a:rPr lang="ru-RU" sz="2000" dirty="0"/>
              <a:t> России </a:t>
            </a: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496079" y="1761005"/>
            <a:ext cx="5208843" cy="1418726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Мониторинг деятельности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психолого-педагогических консилиумов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образовательных организаций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89809" y="3417838"/>
            <a:ext cx="3700758" cy="109132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На базе образовательных организаций РА </a:t>
            </a:r>
          </a:p>
          <a:p>
            <a:pPr algn="ctr"/>
            <a:r>
              <a:rPr lang="ru-RU" dirty="0">
                <a:solidFill>
                  <a:srgbClr val="000000"/>
                </a:solidFill>
              </a:rPr>
              <a:t>177 ППк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1835497" y="4709792"/>
            <a:ext cx="218275" cy="50597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458376" y="4721092"/>
            <a:ext cx="218275" cy="50597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6784" y="5347504"/>
            <a:ext cx="3036013" cy="10714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На базе дошкольных образовательных организаций 43 ППк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843823" y="3417838"/>
            <a:ext cx="2913378" cy="10714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На базе общеобразовательных организаций</a:t>
            </a:r>
          </a:p>
          <a:p>
            <a:pPr algn="ctr"/>
            <a:r>
              <a:rPr lang="ru-RU" dirty="0">
                <a:solidFill>
                  <a:srgbClr val="000000"/>
                </a:solidFill>
              </a:rPr>
              <a:t> 132 ППк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597868" y="1761005"/>
            <a:ext cx="1835498" cy="907789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Данные на </a:t>
            </a:r>
          </a:p>
          <a:p>
            <a:pPr algn="ctr"/>
            <a:r>
              <a:rPr lang="ru-RU" dirty="0">
                <a:solidFill>
                  <a:srgbClr val="000000"/>
                </a:solidFill>
              </a:rPr>
              <a:t>20 сентября 2021 года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844620" y="5347504"/>
            <a:ext cx="3298936" cy="10714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На базе профессиональных образовательных организаций</a:t>
            </a:r>
          </a:p>
          <a:p>
            <a:pPr algn="ctr"/>
            <a:r>
              <a:rPr lang="ru-RU" dirty="0">
                <a:solidFill>
                  <a:srgbClr val="000000"/>
                </a:solidFill>
              </a:rPr>
              <a:t> 2 ППк</a:t>
            </a:r>
          </a:p>
        </p:txBody>
      </p:sp>
      <p:sp>
        <p:nvSpPr>
          <p:cNvPr id="24" name="Стрелка вправо 23"/>
          <p:cNvSpPr/>
          <p:nvPr/>
        </p:nvSpPr>
        <p:spPr>
          <a:xfrm>
            <a:off x="5188999" y="3849408"/>
            <a:ext cx="515923" cy="19842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5903354" y="2123126"/>
            <a:ext cx="515923" cy="19842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545688" y="1425107"/>
            <a:ext cx="78281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110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436531"/>
            <a:ext cx="5791200" cy="561966"/>
          </a:xfrm>
        </p:spPr>
        <p:txBody>
          <a:bodyPr>
            <a:normAutofit/>
          </a:bodyPr>
          <a:lstStyle/>
          <a:p>
            <a:r>
              <a:rPr lang="ru-RU" sz="2400" dirty="0"/>
              <a:t>Из данных мониторинга: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8217" y="1311607"/>
            <a:ext cx="4026353" cy="5154556"/>
          </a:xfrm>
        </p:spPr>
        <p:txBody>
          <a:bodyPr/>
          <a:lstStyle/>
          <a:p>
            <a:r>
              <a:rPr lang="ru-RU" dirty="0"/>
              <a:t>Плановые заседания               ППк ОО РА                 проводятся:</a:t>
            </a:r>
          </a:p>
          <a:p>
            <a:r>
              <a:rPr lang="ru-RU" dirty="0"/>
              <a:t>- ежемесячно в 16 образовательных организациях;</a:t>
            </a:r>
          </a:p>
          <a:p>
            <a:r>
              <a:rPr lang="ru-RU" dirty="0"/>
              <a:t>- один раз в квартал в 143 образовательных организациях;</a:t>
            </a:r>
          </a:p>
          <a:p>
            <a:r>
              <a:rPr lang="ru-RU" dirty="0"/>
              <a:t>- один раз в учебное полугодие в 9 образовательных организациях.</a:t>
            </a:r>
          </a:p>
          <a:p>
            <a:endParaRPr lang="ru-RU" dirty="0"/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45688" y="1127473"/>
            <a:ext cx="78281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682998" y="1275143"/>
            <a:ext cx="0" cy="44148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4940959" y="1268959"/>
            <a:ext cx="366061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Плановые заседания ППк проводятся </a:t>
            </a:r>
            <a:r>
              <a:rPr lang="ru-RU" b="1" dirty="0"/>
              <a:t>для оценки динамики</a:t>
            </a:r>
            <a:r>
              <a:rPr lang="ru-RU" dirty="0"/>
              <a:t> обучения и коррекции, </a:t>
            </a:r>
            <a:r>
              <a:rPr lang="ru-RU" b="1" dirty="0"/>
              <a:t>для внесения </a:t>
            </a:r>
            <a:r>
              <a:rPr lang="ru-RU" dirty="0"/>
              <a:t>(при необходимости) </a:t>
            </a:r>
            <a:r>
              <a:rPr lang="ru-RU" b="1" dirty="0"/>
              <a:t>изменений и дополнений</a:t>
            </a:r>
            <a:r>
              <a:rPr lang="ru-RU" dirty="0"/>
              <a:t> в рекомендации по организации психолого-педагогического сопровождения обучающихся.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40959" y="4212686"/>
            <a:ext cx="35082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81 % ППк</a:t>
            </a:r>
            <a:r>
              <a:rPr lang="ru-RU" dirty="0"/>
              <a:t> ОО РА осуществляют свою деятельность в рамках плановых заседаний, которые организуются 1 раз в квартал 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831822" y="3849452"/>
            <a:ext cx="376975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oogle Shape;11781;p58"/>
          <p:cNvGrpSpPr/>
          <p:nvPr/>
        </p:nvGrpSpPr>
        <p:grpSpPr>
          <a:xfrm>
            <a:off x="3268705" y="1451058"/>
            <a:ext cx="1278428" cy="1016620"/>
            <a:chOff x="2165809" y="3811059"/>
            <a:chExt cx="422542" cy="342973"/>
          </a:xfrm>
        </p:grpSpPr>
        <p:sp>
          <p:nvSpPr>
            <p:cNvPr id="12" name="Google Shape;11782;p58"/>
            <p:cNvSpPr/>
            <p:nvPr/>
          </p:nvSpPr>
          <p:spPr>
            <a:xfrm>
              <a:off x="2165809" y="3811059"/>
              <a:ext cx="422542" cy="342973"/>
            </a:xfrm>
            <a:custGeom>
              <a:avLst/>
              <a:gdLst/>
              <a:ahLst/>
              <a:cxnLst/>
              <a:rect l="l" t="t" r="r" b="b"/>
              <a:pathLst>
                <a:path w="13276" h="10776" extrusionOk="0">
                  <a:moveTo>
                    <a:pt x="2084" y="382"/>
                  </a:moveTo>
                  <a:cubicBezTo>
                    <a:pt x="2084" y="382"/>
                    <a:pt x="2108" y="382"/>
                    <a:pt x="2108" y="406"/>
                  </a:cubicBezTo>
                  <a:lnTo>
                    <a:pt x="2108" y="1239"/>
                  </a:lnTo>
                  <a:cubicBezTo>
                    <a:pt x="2108" y="1239"/>
                    <a:pt x="2108" y="1251"/>
                    <a:pt x="2084" y="1251"/>
                  </a:cubicBezTo>
                  <a:lnTo>
                    <a:pt x="1667" y="1251"/>
                  </a:lnTo>
                  <a:cubicBezTo>
                    <a:pt x="1667" y="1251"/>
                    <a:pt x="1655" y="1251"/>
                    <a:pt x="1655" y="1239"/>
                  </a:cubicBezTo>
                  <a:lnTo>
                    <a:pt x="1655" y="406"/>
                  </a:lnTo>
                  <a:lnTo>
                    <a:pt x="2084" y="382"/>
                  </a:lnTo>
                  <a:close/>
                  <a:moveTo>
                    <a:pt x="11645" y="382"/>
                  </a:moveTo>
                  <a:cubicBezTo>
                    <a:pt x="11645" y="382"/>
                    <a:pt x="11657" y="382"/>
                    <a:pt x="11657" y="406"/>
                  </a:cubicBezTo>
                  <a:lnTo>
                    <a:pt x="11657" y="1239"/>
                  </a:lnTo>
                  <a:cubicBezTo>
                    <a:pt x="11657" y="1239"/>
                    <a:pt x="11657" y="1251"/>
                    <a:pt x="11645" y="1251"/>
                  </a:cubicBezTo>
                  <a:lnTo>
                    <a:pt x="11216" y="1251"/>
                  </a:lnTo>
                  <a:cubicBezTo>
                    <a:pt x="11216" y="1251"/>
                    <a:pt x="11192" y="1251"/>
                    <a:pt x="11192" y="1239"/>
                  </a:cubicBezTo>
                  <a:lnTo>
                    <a:pt x="11192" y="406"/>
                  </a:lnTo>
                  <a:lnTo>
                    <a:pt x="11216" y="406"/>
                  </a:lnTo>
                  <a:lnTo>
                    <a:pt x="11645" y="382"/>
                  </a:lnTo>
                  <a:close/>
                  <a:moveTo>
                    <a:pt x="12478" y="1215"/>
                  </a:moveTo>
                  <a:cubicBezTo>
                    <a:pt x="12716" y="1215"/>
                    <a:pt x="12907" y="1418"/>
                    <a:pt x="12907" y="1656"/>
                  </a:cubicBezTo>
                  <a:lnTo>
                    <a:pt x="12907" y="9954"/>
                  </a:lnTo>
                  <a:cubicBezTo>
                    <a:pt x="12895" y="10193"/>
                    <a:pt x="12704" y="10383"/>
                    <a:pt x="12466" y="10383"/>
                  </a:cubicBezTo>
                  <a:lnTo>
                    <a:pt x="834" y="10383"/>
                  </a:lnTo>
                  <a:cubicBezTo>
                    <a:pt x="596" y="10383"/>
                    <a:pt x="405" y="10193"/>
                    <a:pt x="405" y="9954"/>
                  </a:cubicBezTo>
                  <a:lnTo>
                    <a:pt x="405" y="1656"/>
                  </a:lnTo>
                  <a:cubicBezTo>
                    <a:pt x="405" y="1418"/>
                    <a:pt x="596" y="1215"/>
                    <a:pt x="834" y="1215"/>
                  </a:cubicBezTo>
                  <a:lnTo>
                    <a:pt x="1262" y="1215"/>
                  </a:lnTo>
                  <a:lnTo>
                    <a:pt x="1262" y="1239"/>
                  </a:lnTo>
                  <a:cubicBezTo>
                    <a:pt x="1262" y="1453"/>
                    <a:pt x="1441" y="1632"/>
                    <a:pt x="1667" y="1632"/>
                  </a:cubicBezTo>
                  <a:lnTo>
                    <a:pt x="2084" y="1632"/>
                  </a:lnTo>
                  <a:cubicBezTo>
                    <a:pt x="2310" y="1632"/>
                    <a:pt x="2489" y="1453"/>
                    <a:pt x="2489" y="1239"/>
                  </a:cubicBezTo>
                  <a:lnTo>
                    <a:pt x="2489" y="1215"/>
                  </a:lnTo>
                  <a:lnTo>
                    <a:pt x="10823" y="1215"/>
                  </a:lnTo>
                  <a:lnTo>
                    <a:pt x="10823" y="1239"/>
                  </a:lnTo>
                  <a:cubicBezTo>
                    <a:pt x="10823" y="1453"/>
                    <a:pt x="11002" y="1632"/>
                    <a:pt x="11228" y="1632"/>
                  </a:cubicBezTo>
                  <a:lnTo>
                    <a:pt x="11645" y="1632"/>
                  </a:lnTo>
                  <a:cubicBezTo>
                    <a:pt x="11859" y="1632"/>
                    <a:pt x="12038" y="1453"/>
                    <a:pt x="12038" y="1239"/>
                  </a:cubicBezTo>
                  <a:lnTo>
                    <a:pt x="12038" y="1215"/>
                  </a:lnTo>
                  <a:close/>
                  <a:moveTo>
                    <a:pt x="1655" y="1"/>
                  </a:moveTo>
                  <a:cubicBezTo>
                    <a:pt x="1429" y="1"/>
                    <a:pt x="1251" y="179"/>
                    <a:pt x="1251" y="406"/>
                  </a:cubicBezTo>
                  <a:lnTo>
                    <a:pt x="1251" y="834"/>
                  </a:lnTo>
                  <a:lnTo>
                    <a:pt x="822" y="834"/>
                  </a:lnTo>
                  <a:cubicBezTo>
                    <a:pt x="381" y="834"/>
                    <a:pt x="0" y="1203"/>
                    <a:pt x="0" y="1656"/>
                  </a:cubicBezTo>
                  <a:lnTo>
                    <a:pt x="0" y="9954"/>
                  </a:lnTo>
                  <a:cubicBezTo>
                    <a:pt x="0" y="10395"/>
                    <a:pt x="381" y="10776"/>
                    <a:pt x="822" y="10776"/>
                  </a:cubicBezTo>
                  <a:lnTo>
                    <a:pt x="12442" y="10776"/>
                  </a:lnTo>
                  <a:cubicBezTo>
                    <a:pt x="12895" y="10776"/>
                    <a:pt x="13264" y="10395"/>
                    <a:pt x="13264" y="9954"/>
                  </a:cubicBezTo>
                  <a:lnTo>
                    <a:pt x="13264" y="1656"/>
                  </a:lnTo>
                  <a:cubicBezTo>
                    <a:pt x="13276" y="1203"/>
                    <a:pt x="12907" y="834"/>
                    <a:pt x="12466" y="834"/>
                  </a:cubicBezTo>
                  <a:lnTo>
                    <a:pt x="12026" y="834"/>
                  </a:lnTo>
                  <a:lnTo>
                    <a:pt x="12026" y="406"/>
                  </a:lnTo>
                  <a:cubicBezTo>
                    <a:pt x="12026" y="179"/>
                    <a:pt x="11847" y="1"/>
                    <a:pt x="11621" y="1"/>
                  </a:cubicBezTo>
                  <a:lnTo>
                    <a:pt x="11216" y="1"/>
                  </a:lnTo>
                  <a:cubicBezTo>
                    <a:pt x="10990" y="1"/>
                    <a:pt x="10811" y="179"/>
                    <a:pt x="10811" y="406"/>
                  </a:cubicBezTo>
                  <a:lnTo>
                    <a:pt x="10811" y="834"/>
                  </a:lnTo>
                  <a:lnTo>
                    <a:pt x="2477" y="834"/>
                  </a:lnTo>
                  <a:lnTo>
                    <a:pt x="2477" y="406"/>
                  </a:lnTo>
                  <a:cubicBezTo>
                    <a:pt x="2477" y="179"/>
                    <a:pt x="2298" y="1"/>
                    <a:pt x="2072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1783;p58"/>
            <p:cNvSpPr/>
            <p:nvPr/>
          </p:nvSpPr>
          <p:spPr>
            <a:xfrm>
              <a:off x="2193085" y="3877387"/>
              <a:ext cx="368753" cy="12158"/>
            </a:xfrm>
            <a:custGeom>
              <a:avLst/>
              <a:gdLst/>
              <a:ahLst/>
              <a:cxnLst/>
              <a:rect l="l" t="t" r="r" b="b"/>
              <a:pathLst>
                <a:path w="11586" h="382" extrusionOk="0">
                  <a:moveTo>
                    <a:pt x="191" y="0"/>
                  </a:moveTo>
                  <a:cubicBezTo>
                    <a:pt x="84" y="0"/>
                    <a:pt x="1" y="84"/>
                    <a:pt x="1" y="191"/>
                  </a:cubicBezTo>
                  <a:cubicBezTo>
                    <a:pt x="1" y="298"/>
                    <a:pt x="84" y="381"/>
                    <a:pt x="191" y="381"/>
                  </a:cubicBezTo>
                  <a:lnTo>
                    <a:pt x="11395" y="381"/>
                  </a:lnTo>
                  <a:cubicBezTo>
                    <a:pt x="11502" y="381"/>
                    <a:pt x="11585" y="298"/>
                    <a:pt x="11585" y="191"/>
                  </a:cubicBezTo>
                  <a:cubicBezTo>
                    <a:pt x="11585" y="84"/>
                    <a:pt x="11502" y="0"/>
                    <a:pt x="11395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1784;p58"/>
            <p:cNvSpPr/>
            <p:nvPr/>
          </p:nvSpPr>
          <p:spPr>
            <a:xfrm>
              <a:off x="2212404" y="3930062"/>
              <a:ext cx="51942" cy="12158"/>
            </a:xfrm>
            <a:custGeom>
              <a:avLst/>
              <a:gdLst/>
              <a:ahLst/>
              <a:cxnLst/>
              <a:rect l="l" t="t" r="r" b="b"/>
              <a:pathLst>
                <a:path w="1632" h="382" extrusionOk="0">
                  <a:moveTo>
                    <a:pt x="191" y="0"/>
                  </a:moveTo>
                  <a:cubicBezTo>
                    <a:pt x="84" y="0"/>
                    <a:pt x="1" y="84"/>
                    <a:pt x="1" y="191"/>
                  </a:cubicBezTo>
                  <a:cubicBezTo>
                    <a:pt x="1" y="298"/>
                    <a:pt x="84" y="381"/>
                    <a:pt x="191" y="381"/>
                  </a:cubicBezTo>
                  <a:lnTo>
                    <a:pt x="1442" y="381"/>
                  </a:lnTo>
                  <a:cubicBezTo>
                    <a:pt x="1549" y="381"/>
                    <a:pt x="1632" y="286"/>
                    <a:pt x="1632" y="191"/>
                  </a:cubicBezTo>
                  <a:cubicBezTo>
                    <a:pt x="1632" y="84"/>
                    <a:pt x="1561" y="0"/>
                    <a:pt x="1442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1785;p58"/>
            <p:cNvSpPr/>
            <p:nvPr/>
          </p:nvSpPr>
          <p:spPr>
            <a:xfrm>
              <a:off x="2305245" y="3930062"/>
              <a:ext cx="51974" cy="12158"/>
            </a:xfrm>
            <a:custGeom>
              <a:avLst/>
              <a:gdLst/>
              <a:ahLst/>
              <a:cxnLst/>
              <a:rect l="l" t="t" r="r" b="b"/>
              <a:pathLst>
                <a:path w="1633" h="382" extrusionOk="0">
                  <a:moveTo>
                    <a:pt x="191" y="0"/>
                  </a:moveTo>
                  <a:cubicBezTo>
                    <a:pt x="84" y="0"/>
                    <a:pt x="1" y="84"/>
                    <a:pt x="1" y="191"/>
                  </a:cubicBezTo>
                  <a:cubicBezTo>
                    <a:pt x="1" y="298"/>
                    <a:pt x="84" y="381"/>
                    <a:pt x="191" y="381"/>
                  </a:cubicBezTo>
                  <a:lnTo>
                    <a:pt x="1442" y="381"/>
                  </a:lnTo>
                  <a:cubicBezTo>
                    <a:pt x="1549" y="381"/>
                    <a:pt x="1632" y="286"/>
                    <a:pt x="1632" y="191"/>
                  </a:cubicBezTo>
                  <a:cubicBezTo>
                    <a:pt x="1632" y="84"/>
                    <a:pt x="1549" y="0"/>
                    <a:pt x="1442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1786;p58"/>
            <p:cNvSpPr/>
            <p:nvPr/>
          </p:nvSpPr>
          <p:spPr>
            <a:xfrm>
              <a:off x="2489813" y="3930062"/>
              <a:ext cx="52324" cy="12158"/>
            </a:xfrm>
            <a:custGeom>
              <a:avLst/>
              <a:gdLst/>
              <a:ahLst/>
              <a:cxnLst/>
              <a:rect l="l" t="t" r="r" b="b"/>
              <a:pathLst>
                <a:path w="1644" h="382" extrusionOk="0">
                  <a:moveTo>
                    <a:pt x="203" y="0"/>
                  </a:moveTo>
                  <a:cubicBezTo>
                    <a:pt x="95" y="0"/>
                    <a:pt x="0" y="84"/>
                    <a:pt x="0" y="191"/>
                  </a:cubicBezTo>
                  <a:cubicBezTo>
                    <a:pt x="0" y="298"/>
                    <a:pt x="95" y="381"/>
                    <a:pt x="203" y="381"/>
                  </a:cubicBezTo>
                  <a:lnTo>
                    <a:pt x="1441" y="381"/>
                  </a:lnTo>
                  <a:cubicBezTo>
                    <a:pt x="1548" y="381"/>
                    <a:pt x="1643" y="286"/>
                    <a:pt x="1643" y="191"/>
                  </a:cubicBezTo>
                  <a:cubicBezTo>
                    <a:pt x="1643" y="84"/>
                    <a:pt x="1572" y="0"/>
                    <a:pt x="1441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1787;p58"/>
            <p:cNvSpPr/>
            <p:nvPr/>
          </p:nvSpPr>
          <p:spPr>
            <a:xfrm>
              <a:off x="2212404" y="3983118"/>
              <a:ext cx="51942" cy="12158"/>
            </a:xfrm>
            <a:custGeom>
              <a:avLst/>
              <a:gdLst/>
              <a:ahLst/>
              <a:cxnLst/>
              <a:rect l="l" t="t" r="r" b="b"/>
              <a:pathLst>
                <a:path w="1632" h="382" extrusionOk="0">
                  <a:moveTo>
                    <a:pt x="191" y="0"/>
                  </a:moveTo>
                  <a:cubicBezTo>
                    <a:pt x="84" y="0"/>
                    <a:pt x="1" y="84"/>
                    <a:pt x="1" y="191"/>
                  </a:cubicBezTo>
                  <a:cubicBezTo>
                    <a:pt x="1" y="298"/>
                    <a:pt x="84" y="381"/>
                    <a:pt x="191" y="381"/>
                  </a:cubicBezTo>
                  <a:lnTo>
                    <a:pt x="1442" y="381"/>
                  </a:lnTo>
                  <a:cubicBezTo>
                    <a:pt x="1549" y="381"/>
                    <a:pt x="1632" y="286"/>
                    <a:pt x="1632" y="191"/>
                  </a:cubicBezTo>
                  <a:cubicBezTo>
                    <a:pt x="1632" y="84"/>
                    <a:pt x="1561" y="0"/>
                    <a:pt x="1442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1788;p58"/>
            <p:cNvSpPr/>
            <p:nvPr/>
          </p:nvSpPr>
          <p:spPr>
            <a:xfrm>
              <a:off x="2397736" y="3983118"/>
              <a:ext cx="51942" cy="12158"/>
            </a:xfrm>
            <a:custGeom>
              <a:avLst/>
              <a:gdLst/>
              <a:ahLst/>
              <a:cxnLst/>
              <a:rect l="l" t="t" r="r" b="b"/>
              <a:pathLst>
                <a:path w="1632" h="382" extrusionOk="0">
                  <a:moveTo>
                    <a:pt x="191" y="0"/>
                  </a:moveTo>
                  <a:cubicBezTo>
                    <a:pt x="83" y="0"/>
                    <a:pt x="0" y="84"/>
                    <a:pt x="0" y="191"/>
                  </a:cubicBezTo>
                  <a:cubicBezTo>
                    <a:pt x="0" y="298"/>
                    <a:pt x="83" y="381"/>
                    <a:pt x="191" y="381"/>
                  </a:cubicBezTo>
                  <a:lnTo>
                    <a:pt x="1441" y="381"/>
                  </a:lnTo>
                  <a:cubicBezTo>
                    <a:pt x="1548" y="381"/>
                    <a:pt x="1631" y="286"/>
                    <a:pt x="1631" y="191"/>
                  </a:cubicBezTo>
                  <a:cubicBezTo>
                    <a:pt x="1631" y="84"/>
                    <a:pt x="1548" y="0"/>
                    <a:pt x="1441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1789;p58"/>
            <p:cNvSpPr/>
            <p:nvPr/>
          </p:nvSpPr>
          <p:spPr>
            <a:xfrm>
              <a:off x="2212404" y="4036175"/>
              <a:ext cx="51942" cy="12158"/>
            </a:xfrm>
            <a:custGeom>
              <a:avLst/>
              <a:gdLst/>
              <a:ahLst/>
              <a:cxnLst/>
              <a:rect l="l" t="t" r="r" b="b"/>
              <a:pathLst>
                <a:path w="1632" h="382" extrusionOk="0">
                  <a:moveTo>
                    <a:pt x="191" y="0"/>
                  </a:moveTo>
                  <a:cubicBezTo>
                    <a:pt x="84" y="0"/>
                    <a:pt x="1" y="83"/>
                    <a:pt x="1" y="191"/>
                  </a:cubicBezTo>
                  <a:cubicBezTo>
                    <a:pt x="1" y="298"/>
                    <a:pt x="84" y="381"/>
                    <a:pt x="191" y="381"/>
                  </a:cubicBezTo>
                  <a:lnTo>
                    <a:pt x="1442" y="381"/>
                  </a:lnTo>
                  <a:cubicBezTo>
                    <a:pt x="1549" y="381"/>
                    <a:pt x="1632" y="298"/>
                    <a:pt x="1632" y="191"/>
                  </a:cubicBezTo>
                  <a:cubicBezTo>
                    <a:pt x="1632" y="83"/>
                    <a:pt x="1561" y="0"/>
                    <a:pt x="1442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1790;p58"/>
            <p:cNvSpPr/>
            <p:nvPr/>
          </p:nvSpPr>
          <p:spPr>
            <a:xfrm>
              <a:off x="2305245" y="4036175"/>
              <a:ext cx="51974" cy="12158"/>
            </a:xfrm>
            <a:custGeom>
              <a:avLst/>
              <a:gdLst/>
              <a:ahLst/>
              <a:cxnLst/>
              <a:rect l="l" t="t" r="r" b="b"/>
              <a:pathLst>
                <a:path w="1633" h="382" extrusionOk="0">
                  <a:moveTo>
                    <a:pt x="191" y="0"/>
                  </a:moveTo>
                  <a:cubicBezTo>
                    <a:pt x="84" y="0"/>
                    <a:pt x="1" y="83"/>
                    <a:pt x="1" y="191"/>
                  </a:cubicBezTo>
                  <a:cubicBezTo>
                    <a:pt x="1" y="298"/>
                    <a:pt x="84" y="381"/>
                    <a:pt x="191" y="381"/>
                  </a:cubicBezTo>
                  <a:lnTo>
                    <a:pt x="1442" y="381"/>
                  </a:lnTo>
                  <a:cubicBezTo>
                    <a:pt x="1549" y="381"/>
                    <a:pt x="1632" y="298"/>
                    <a:pt x="1632" y="191"/>
                  </a:cubicBezTo>
                  <a:cubicBezTo>
                    <a:pt x="1632" y="83"/>
                    <a:pt x="1549" y="0"/>
                    <a:pt x="1442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1791;p58"/>
            <p:cNvSpPr/>
            <p:nvPr/>
          </p:nvSpPr>
          <p:spPr>
            <a:xfrm>
              <a:off x="2489813" y="4036175"/>
              <a:ext cx="52324" cy="12158"/>
            </a:xfrm>
            <a:custGeom>
              <a:avLst/>
              <a:gdLst/>
              <a:ahLst/>
              <a:cxnLst/>
              <a:rect l="l" t="t" r="r" b="b"/>
              <a:pathLst>
                <a:path w="1644" h="382" extrusionOk="0">
                  <a:moveTo>
                    <a:pt x="203" y="0"/>
                  </a:moveTo>
                  <a:cubicBezTo>
                    <a:pt x="95" y="0"/>
                    <a:pt x="0" y="83"/>
                    <a:pt x="0" y="191"/>
                  </a:cubicBezTo>
                  <a:cubicBezTo>
                    <a:pt x="0" y="298"/>
                    <a:pt x="95" y="381"/>
                    <a:pt x="203" y="381"/>
                  </a:cubicBezTo>
                  <a:lnTo>
                    <a:pt x="1441" y="381"/>
                  </a:lnTo>
                  <a:cubicBezTo>
                    <a:pt x="1548" y="381"/>
                    <a:pt x="1643" y="298"/>
                    <a:pt x="1643" y="191"/>
                  </a:cubicBezTo>
                  <a:cubicBezTo>
                    <a:pt x="1643" y="83"/>
                    <a:pt x="1572" y="0"/>
                    <a:pt x="1441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1792;p58"/>
            <p:cNvSpPr/>
            <p:nvPr/>
          </p:nvSpPr>
          <p:spPr>
            <a:xfrm>
              <a:off x="2305245" y="4088467"/>
              <a:ext cx="51974" cy="12540"/>
            </a:xfrm>
            <a:custGeom>
              <a:avLst/>
              <a:gdLst/>
              <a:ahLst/>
              <a:cxnLst/>
              <a:rect l="l" t="t" r="r" b="b"/>
              <a:pathLst>
                <a:path w="1633" h="394" extrusionOk="0">
                  <a:moveTo>
                    <a:pt x="191" y="0"/>
                  </a:moveTo>
                  <a:cubicBezTo>
                    <a:pt x="84" y="0"/>
                    <a:pt x="1" y="95"/>
                    <a:pt x="1" y="191"/>
                  </a:cubicBezTo>
                  <a:cubicBezTo>
                    <a:pt x="1" y="298"/>
                    <a:pt x="84" y="393"/>
                    <a:pt x="191" y="393"/>
                  </a:cubicBezTo>
                  <a:lnTo>
                    <a:pt x="1442" y="393"/>
                  </a:lnTo>
                  <a:cubicBezTo>
                    <a:pt x="1549" y="393"/>
                    <a:pt x="1632" y="298"/>
                    <a:pt x="1632" y="191"/>
                  </a:cubicBezTo>
                  <a:cubicBezTo>
                    <a:pt x="1632" y="95"/>
                    <a:pt x="1549" y="0"/>
                    <a:pt x="1442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1793;p58"/>
            <p:cNvSpPr/>
            <p:nvPr/>
          </p:nvSpPr>
          <p:spPr>
            <a:xfrm>
              <a:off x="2397736" y="4088467"/>
              <a:ext cx="51942" cy="12540"/>
            </a:xfrm>
            <a:custGeom>
              <a:avLst/>
              <a:gdLst/>
              <a:ahLst/>
              <a:cxnLst/>
              <a:rect l="l" t="t" r="r" b="b"/>
              <a:pathLst>
                <a:path w="1632" h="394" extrusionOk="0">
                  <a:moveTo>
                    <a:pt x="191" y="0"/>
                  </a:moveTo>
                  <a:cubicBezTo>
                    <a:pt x="83" y="0"/>
                    <a:pt x="0" y="95"/>
                    <a:pt x="0" y="191"/>
                  </a:cubicBezTo>
                  <a:cubicBezTo>
                    <a:pt x="0" y="298"/>
                    <a:pt x="83" y="393"/>
                    <a:pt x="191" y="393"/>
                  </a:cubicBezTo>
                  <a:lnTo>
                    <a:pt x="1441" y="393"/>
                  </a:lnTo>
                  <a:cubicBezTo>
                    <a:pt x="1548" y="393"/>
                    <a:pt x="1631" y="298"/>
                    <a:pt x="1631" y="191"/>
                  </a:cubicBezTo>
                  <a:cubicBezTo>
                    <a:pt x="1631" y="95"/>
                    <a:pt x="1548" y="0"/>
                    <a:pt x="1441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1794;p58"/>
            <p:cNvSpPr/>
            <p:nvPr/>
          </p:nvSpPr>
          <p:spPr>
            <a:xfrm>
              <a:off x="2489813" y="4088467"/>
              <a:ext cx="52324" cy="12540"/>
            </a:xfrm>
            <a:custGeom>
              <a:avLst/>
              <a:gdLst/>
              <a:ahLst/>
              <a:cxnLst/>
              <a:rect l="l" t="t" r="r" b="b"/>
              <a:pathLst>
                <a:path w="1644" h="394" extrusionOk="0">
                  <a:moveTo>
                    <a:pt x="203" y="0"/>
                  </a:moveTo>
                  <a:cubicBezTo>
                    <a:pt x="95" y="0"/>
                    <a:pt x="0" y="95"/>
                    <a:pt x="0" y="191"/>
                  </a:cubicBezTo>
                  <a:cubicBezTo>
                    <a:pt x="0" y="298"/>
                    <a:pt x="95" y="393"/>
                    <a:pt x="203" y="393"/>
                  </a:cubicBezTo>
                  <a:lnTo>
                    <a:pt x="1441" y="393"/>
                  </a:lnTo>
                  <a:cubicBezTo>
                    <a:pt x="1548" y="393"/>
                    <a:pt x="1643" y="298"/>
                    <a:pt x="1643" y="191"/>
                  </a:cubicBezTo>
                  <a:cubicBezTo>
                    <a:pt x="1643" y="95"/>
                    <a:pt x="1572" y="0"/>
                    <a:pt x="1441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1795;p58"/>
            <p:cNvSpPr/>
            <p:nvPr/>
          </p:nvSpPr>
          <p:spPr>
            <a:xfrm>
              <a:off x="2304863" y="3969751"/>
              <a:ext cx="53088" cy="38766"/>
            </a:xfrm>
            <a:custGeom>
              <a:avLst/>
              <a:gdLst/>
              <a:ahLst/>
              <a:cxnLst/>
              <a:rect l="l" t="t" r="r" b="b"/>
              <a:pathLst>
                <a:path w="1668" h="1218" extrusionOk="0">
                  <a:moveTo>
                    <a:pt x="1454" y="1"/>
                  </a:moveTo>
                  <a:cubicBezTo>
                    <a:pt x="1406" y="1"/>
                    <a:pt x="1358" y="21"/>
                    <a:pt x="1323" y="63"/>
                  </a:cubicBezTo>
                  <a:lnTo>
                    <a:pt x="620" y="754"/>
                  </a:lnTo>
                  <a:lnTo>
                    <a:pt x="334" y="480"/>
                  </a:lnTo>
                  <a:cubicBezTo>
                    <a:pt x="299" y="438"/>
                    <a:pt x="251" y="417"/>
                    <a:pt x="203" y="417"/>
                  </a:cubicBezTo>
                  <a:cubicBezTo>
                    <a:pt x="156" y="417"/>
                    <a:pt x="108" y="438"/>
                    <a:pt x="72" y="480"/>
                  </a:cubicBezTo>
                  <a:cubicBezTo>
                    <a:pt x="1" y="551"/>
                    <a:pt x="1" y="670"/>
                    <a:pt x="72" y="742"/>
                  </a:cubicBezTo>
                  <a:lnTo>
                    <a:pt x="489" y="1158"/>
                  </a:lnTo>
                  <a:cubicBezTo>
                    <a:pt x="513" y="1194"/>
                    <a:pt x="572" y="1218"/>
                    <a:pt x="620" y="1218"/>
                  </a:cubicBezTo>
                  <a:cubicBezTo>
                    <a:pt x="668" y="1218"/>
                    <a:pt x="727" y="1206"/>
                    <a:pt x="751" y="1158"/>
                  </a:cubicBezTo>
                  <a:lnTo>
                    <a:pt x="1585" y="325"/>
                  </a:lnTo>
                  <a:cubicBezTo>
                    <a:pt x="1668" y="254"/>
                    <a:pt x="1668" y="134"/>
                    <a:pt x="1585" y="63"/>
                  </a:cubicBezTo>
                  <a:cubicBezTo>
                    <a:pt x="1549" y="21"/>
                    <a:pt x="1501" y="1"/>
                    <a:pt x="1454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1796;p58"/>
            <p:cNvSpPr/>
            <p:nvPr/>
          </p:nvSpPr>
          <p:spPr>
            <a:xfrm>
              <a:off x="2489813" y="3969751"/>
              <a:ext cx="53088" cy="38766"/>
            </a:xfrm>
            <a:custGeom>
              <a:avLst/>
              <a:gdLst/>
              <a:ahLst/>
              <a:cxnLst/>
              <a:rect l="l" t="t" r="r" b="b"/>
              <a:pathLst>
                <a:path w="1668" h="1218" extrusionOk="0">
                  <a:moveTo>
                    <a:pt x="1465" y="1"/>
                  </a:moveTo>
                  <a:cubicBezTo>
                    <a:pt x="1417" y="1"/>
                    <a:pt x="1369" y="21"/>
                    <a:pt x="1334" y="63"/>
                  </a:cubicBezTo>
                  <a:lnTo>
                    <a:pt x="631" y="754"/>
                  </a:lnTo>
                  <a:lnTo>
                    <a:pt x="346" y="480"/>
                  </a:lnTo>
                  <a:cubicBezTo>
                    <a:pt x="310" y="438"/>
                    <a:pt x="262" y="417"/>
                    <a:pt x="215" y="417"/>
                  </a:cubicBezTo>
                  <a:cubicBezTo>
                    <a:pt x="167" y="417"/>
                    <a:pt x="119" y="438"/>
                    <a:pt x="84" y="480"/>
                  </a:cubicBezTo>
                  <a:cubicBezTo>
                    <a:pt x="0" y="551"/>
                    <a:pt x="0" y="670"/>
                    <a:pt x="84" y="742"/>
                  </a:cubicBezTo>
                  <a:lnTo>
                    <a:pt x="500" y="1158"/>
                  </a:lnTo>
                  <a:cubicBezTo>
                    <a:pt x="524" y="1194"/>
                    <a:pt x="584" y="1218"/>
                    <a:pt x="631" y="1218"/>
                  </a:cubicBezTo>
                  <a:cubicBezTo>
                    <a:pt x="667" y="1218"/>
                    <a:pt x="738" y="1206"/>
                    <a:pt x="762" y="1158"/>
                  </a:cubicBezTo>
                  <a:lnTo>
                    <a:pt x="1596" y="325"/>
                  </a:lnTo>
                  <a:cubicBezTo>
                    <a:pt x="1667" y="254"/>
                    <a:pt x="1667" y="134"/>
                    <a:pt x="1596" y="63"/>
                  </a:cubicBezTo>
                  <a:cubicBezTo>
                    <a:pt x="1560" y="21"/>
                    <a:pt x="1512" y="1"/>
                    <a:pt x="1465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1797;p58"/>
            <p:cNvSpPr/>
            <p:nvPr/>
          </p:nvSpPr>
          <p:spPr>
            <a:xfrm>
              <a:off x="2396972" y="4022807"/>
              <a:ext cx="53088" cy="38766"/>
            </a:xfrm>
            <a:custGeom>
              <a:avLst/>
              <a:gdLst/>
              <a:ahLst/>
              <a:cxnLst/>
              <a:rect l="l" t="t" r="r" b="b"/>
              <a:pathLst>
                <a:path w="1668" h="1218" extrusionOk="0">
                  <a:moveTo>
                    <a:pt x="1465" y="0"/>
                  </a:moveTo>
                  <a:cubicBezTo>
                    <a:pt x="1417" y="0"/>
                    <a:pt x="1369" y="21"/>
                    <a:pt x="1334" y="63"/>
                  </a:cubicBezTo>
                  <a:lnTo>
                    <a:pt x="631" y="753"/>
                  </a:lnTo>
                  <a:lnTo>
                    <a:pt x="345" y="480"/>
                  </a:lnTo>
                  <a:cubicBezTo>
                    <a:pt x="310" y="438"/>
                    <a:pt x="262" y="417"/>
                    <a:pt x="215" y="417"/>
                  </a:cubicBezTo>
                  <a:cubicBezTo>
                    <a:pt x="167" y="417"/>
                    <a:pt x="119" y="438"/>
                    <a:pt x="84" y="480"/>
                  </a:cubicBezTo>
                  <a:cubicBezTo>
                    <a:pt x="0" y="551"/>
                    <a:pt x="0" y="670"/>
                    <a:pt x="84" y="742"/>
                  </a:cubicBezTo>
                  <a:lnTo>
                    <a:pt x="500" y="1158"/>
                  </a:lnTo>
                  <a:cubicBezTo>
                    <a:pt x="536" y="1206"/>
                    <a:pt x="584" y="1218"/>
                    <a:pt x="631" y="1218"/>
                  </a:cubicBezTo>
                  <a:cubicBezTo>
                    <a:pt x="667" y="1218"/>
                    <a:pt x="738" y="1206"/>
                    <a:pt x="762" y="1158"/>
                  </a:cubicBezTo>
                  <a:lnTo>
                    <a:pt x="1596" y="325"/>
                  </a:lnTo>
                  <a:cubicBezTo>
                    <a:pt x="1667" y="253"/>
                    <a:pt x="1667" y="134"/>
                    <a:pt x="1596" y="63"/>
                  </a:cubicBezTo>
                  <a:cubicBezTo>
                    <a:pt x="1560" y="21"/>
                    <a:pt x="1512" y="0"/>
                    <a:pt x="1465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1798;p58"/>
            <p:cNvSpPr/>
            <p:nvPr/>
          </p:nvSpPr>
          <p:spPr>
            <a:xfrm>
              <a:off x="2212404" y="4075386"/>
              <a:ext cx="53088" cy="38861"/>
            </a:xfrm>
            <a:custGeom>
              <a:avLst/>
              <a:gdLst/>
              <a:ahLst/>
              <a:cxnLst/>
              <a:rect l="l" t="t" r="r" b="b"/>
              <a:pathLst>
                <a:path w="1668" h="1221" extrusionOk="0">
                  <a:moveTo>
                    <a:pt x="1455" y="0"/>
                  </a:moveTo>
                  <a:cubicBezTo>
                    <a:pt x="1406" y="0"/>
                    <a:pt x="1358" y="18"/>
                    <a:pt x="1322" y="54"/>
                  </a:cubicBezTo>
                  <a:lnTo>
                    <a:pt x="620" y="756"/>
                  </a:lnTo>
                  <a:lnTo>
                    <a:pt x="346" y="471"/>
                  </a:lnTo>
                  <a:cubicBezTo>
                    <a:pt x="304" y="435"/>
                    <a:pt x="254" y="417"/>
                    <a:pt x="205" y="417"/>
                  </a:cubicBezTo>
                  <a:cubicBezTo>
                    <a:pt x="156" y="417"/>
                    <a:pt x="108" y="435"/>
                    <a:pt x="72" y="471"/>
                  </a:cubicBezTo>
                  <a:cubicBezTo>
                    <a:pt x="1" y="554"/>
                    <a:pt x="1" y="673"/>
                    <a:pt x="72" y="745"/>
                  </a:cubicBezTo>
                  <a:lnTo>
                    <a:pt x="489" y="1161"/>
                  </a:lnTo>
                  <a:cubicBezTo>
                    <a:pt x="537" y="1197"/>
                    <a:pt x="584" y="1221"/>
                    <a:pt x="620" y="1221"/>
                  </a:cubicBezTo>
                  <a:cubicBezTo>
                    <a:pt x="668" y="1221"/>
                    <a:pt x="727" y="1197"/>
                    <a:pt x="763" y="1161"/>
                  </a:cubicBezTo>
                  <a:lnTo>
                    <a:pt x="1596" y="328"/>
                  </a:lnTo>
                  <a:cubicBezTo>
                    <a:pt x="1668" y="268"/>
                    <a:pt x="1668" y="137"/>
                    <a:pt x="1596" y="54"/>
                  </a:cubicBezTo>
                  <a:cubicBezTo>
                    <a:pt x="1555" y="18"/>
                    <a:pt x="1504" y="0"/>
                    <a:pt x="1455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1799;p58"/>
            <p:cNvSpPr/>
            <p:nvPr/>
          </p:nvSpPr>
          <p:spPr>
            <a:xfrm>
              <a:off x="2396972" y="3916694"/>
              <a:ext cx="53088" cy="38798"/>
            </a:xfrm>
            <a:custGeom>
              <a:avLst/>
              <a:gdLst/>
              <a:ahLst/>
              <a:cxnLst/>
              <a:rect l="l" t="t" r="r" b="b"/>
              <a:pathLst>
                <a:path w="1668" h="1219" extrusionOk="0">
                  <a:moveTo>
                    <a:pt x="1465" y="1"/>
                  </a:moveTo>
                  <a:cubicBezTo>
                    <a:pt x="1417" y="1"/>
                    <a:pt x="1369" y="21"/>
                    <a:pt x="1334" y="63"/>
                  </a:cubicBezTo>
                  <a:lnTo>
                    <a:pt x="631" y="754"/>
                  </a:lnTo>
                  <a:lnTo>
                    <a:pt x="345" y="480"/>
                  </a:lnTo>
                  <a:cubicBezTo>
                    <a:pt x="310" y="438"/>
                    <a:pt x="262" y="417"/>
                    <a:pt x="215" y="417"/>
                  </a:cubicBezTo>
                  <a:cubicBezTo>
                    <a:pt x="167" y="417"/>
                    <a:pt x="119" y="438"/>
                    <a:pt x="84" y="480"/>
                  </a:cubicBezTo>
                  <a:cubicBezTo>
                    <a:pt x="0" y="551"/>
                    <a:pt x="0" y="670"/>
                    <a:pt x="84" y="742"/>
                  </a:cubicBezTo>
                  <a:lnTo>
                    <a:pt x="500" y="1159"/>
                  </a:lnTo>
                  <a:cubicBezTo>
                    <a:pt x="536" y="1206"/>
                    <a:pt x="584" y="1218"/>
                    <a:pt x="631" y="1218"/>
                  </a:cubicBezTo>
                  <a:cubicBezTo>
                    <a:pt x="667" y="1218"/>
                    <a:pt x="738" y="1206"/>
                    <a:pt x="762" y="1159"/>
                  </a:cubicBezTo>
                  <a:lnTo>
                    <a:pt x="1596" y="325"/>
                  </a:lnTo>
                  <a:cubicBezTo>
                    <a:pt x="1667" y="266"/>
                    <a:pt x="1667" y="135"/>
                    <a:pt x="1596" y="63"/>
                  </a:cubicBezTo>
                  <a:cubicBezTo>
                    <a:pt x="1560" y="21"/>
                    <a:pt x="1512" y="1"/>
                    <a:pt x="1465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99439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97635"/>
            <a:ext cx="7083220" cy="512360"/>
          </a:xfrm>
        </p:spPr>
        <p:txBody>
          <a:bodyPr>
            <a:normAutofit/>
          </a:bodyPr>
          <a:lstStyle/>
          <a:p>
            <a:r>
              <a:rPr lang="ru-RU" sz="1800" dirty="0"/>
              <a:t>Внеплановые заседания ППк проводятся: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62522"/>
            <a:ext cx="7620000" cy="2553182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ru-RU" dirty="0"/>
              <a:t>при отрицательной динамике обучения и развития обучающегося; </a:t>
            </a:r>
          </a:p>
          <a:p>
            <a:pPr marL="342900" indent="-342900">
              <a:buFont typeface="Arial"/>
              <a:buChar char="•"/>
            </a:pPr>
            <a:r>
              <a:rPr lang="ru-RU" dirty="0"/>
              <a:t>при возникновении новых обстоятельств, влияющих на обучение и развитие обучающегося в соответствии с запросами родителей обучающегося, педагогических и руководящих работников Организации и других случаях.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57200" y="1038277"/>
            <a:ext cx="78281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231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"/>
          <p:cNvSpPr txBox="1">
            <a:spLocks/>
          </p:cNvSpPr>
          <p:nvPr/>
        </p:nvSpPr>
        <p:spPr>
          <a:xfrm>
            <a:off x="409101" y="185209"/>
            <a:ext cx="5791200" cy="5619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/>
              <a:t>Из данных мониторинга: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130772118"/>
              </p:ext>
            </p:extLst>
          </p:nvPr>
        </p:nvGraphicFramePr>
        <p:xfrm>
          <a:off x="49608" y="1726281"/>
          <a:ext cx="8909602" cy="4940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09101" y="903072"/>
            <a:ext cx="83020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 2020-2021 учебный год ППк общеобразовательных организаций РА охватили </a:t>
            </a:r>
            <a:r>
              <a:rPr lang="ru-RU" b="1" dirty="0"/>
              <a:t>1823 обучающихся. </a:t>
            </a:r>
          </a:p>
        </p:txBody>
      </p:sp>
    </p:spTree>
    <p:extLst>
      <p:ext uri="{BB962C8B-B14F-4D97-AF65-F5344CB8AC3E}">
        <p14:creationId xmlns:p14="http://schemas.microsoft.com/office/powerpoint/2010/main" val="803825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94440" cy="1196559"/>
          </a:xfrm>
        </p:spPr>
        <p:txBody>
          <a:bodyPr>
            <a:noAutofit/>
          </a:bodyPr>
          <a:lstStyle/>
          <a:p>
            <a:r>
              <a:rPr lang="ru-RU" sz="1600" dirty="0"/>
              <a:t>«Сведения об организации, осуществляющей образовательную деятельность по образовательным программам начального общего, основного общего, среднего общего образования» ФСН № ОО-1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5202"/>
            <a:ext cx="7620000" cy="2215863"/>
          </a:xfrm>
        </p:spPr>
        <p:txBody>
          <a:bodyPr/>
          <a:lstStyle/>
          <a:p>
            <a:r>
              <a:rPr lang="ru-RU" b="0" dirty="0"/>
              <a:t>В</a:t>
            </a:r>
            <a:r>
              <a:rPr lang="ru-RU" dirty="0"/>
              <a:t> 181 общеобразовательной организации </a:t>
            </a:r>
            <a:r>
              <a:rPr lang="ru-RU" b="0" dirty="0"/>
              <a:t>на территории РА обучается</a:t>
            </a:r>
            <a:r>
              <a:rPr lang="ru-RU" dirty="0"/>
              <a:t> 39 248 детей, </a:t>
            </a:r>
            <a:r>
              <a:rPr lang="ru-RU" b="0" dirty="0"/>
              <a:t>из них:</a:t>
            </a:r>
          </a:p>
          <a:p>
            <a:r>
              <a:rPr lang="ru-RU" dirty="0"/>
              <a:t>- 16 732 ребёнка - </a:t>
            </a:r>
            <a:r>
              <a:rPr lang="ru-RU" b="0" dirty="0"/>
              <a:t>на уровне начального общего образования;</a:t>
            </a:r>
          </a:p>
          <a:p>
            <a:r>
              <a:rPr lang="ru-RU" dirty="0"/>
              <a:t>- 18 902 ребёнка- </a:t>
            </a:r>
            <a:r>
              <a:rPr lang="ru-RU" b="0" dirty="0"/>
              <a:t>на уровне основного общего образования;</a:t>
            </a:r>
          </a:p>
          <a:p>
            <a:r>
              <a:rPr lang="ru-RU" dirty="0"/>
              <a:t>- 2 951 ребёнок - </a:t>
            </a:r>
            <a:r>
              <a:rPr lang="ru-RU" b="0" dirty="0"/>
              <a:t>на уровне среднего общего образования.</a:t>
            </a:r>
          </a:p>
          <a:p>
            <a:endParaRPr lang="ru-RU" b="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57200" y="1425202"/>
            <a:ext cx="78281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2892919830"/>
              </p:ext>
            </p:extLst>
          </p:nvPr>
        </p:nvGraphicFramePr>
        <p:xfrm>
          <a:off x="2242284" y="3740275"/>
          <a:ext cx="6320063" cy="3065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Скругленный прямоугольник 19"/>
          <p:cNvSpPr/>
          <p:nvPr/>
        </p:nvSpPr>
        <p:spPr>
          <a:xfrm>
            <a:off x="1439404" y="3820028"/>
            <a:ext cx="1994242" cy="585348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Вероятный прогноз</a:t>
            </a:r>
          </a:p>
        </p:txBody>
      </p:sp>
      <p:grpSp>
        <p:nvGrpSpPr>
          <p:cNvPr id="27" name="Google Shape;10599;p56"/>
          <p:cNvGrpSpPr/>
          <p:nvPr/>
        </p:nvGrpSpPr>
        <p:grpSpPr>
          <a:xfrm>
            <a:off x="132797" y="4553811"/>
            <a:ext cx="1961630" cy="1697247"/>
            <a:chOff x="1421638" y="4125629"/>
            <a:chExt cx="374709" cy="374010"/>
          </a:xfrm>
        </p:grpSpPr>
        <p:sp>
          <p:nvSpPr>
            <p:cNvPr id="28" name="Google Shape;10600;p56"/>
            <p:cNvSpPr/>
            <p:nvPr/>
          </p:nvSpPr>
          <p:spPr>
            <a:xfrm>
              <a:off x="1421638" y="4265954"/>
              <a:ext cx="374709" cy="233685"/>
            </a:xfrm>
            <a:custGeom>
              <a:avLst/>
              <a:gdLst/>
              <a:ahLst/>
              <a:cxnLst/>
              <a:rect l="l" t="t" r="r" b="b"/>
              <a:pathLst>
                <a:path w="11800" h="7359" extrusionOk="0">
                  <a:moveTo>
                    <a:pt x="3180" y="3298"/>
                  </a:moveTo>
                  <a:lnTo>
                    <a:pt x="3180" y="7001"/>
                  </a:lnTo>
                  <a:lnTo>
                    <a:pt x="1691" y="7001"/>
                  </a:lnTo>
                  <a:lnTo>
                    <a:pt x="1691" y="3298"/>
                  </a:lnTo>
                  <a:close/>
                  <a:moveTo>
                    <a:pt x="6680" y="2370"/>
                  </a:moveTo>
                  <a:lnTo>
                    <a:pt x="6680" y="7001"/>
                  </a:lnTo>
                  <a:lnTo>
                    <a:pt x="5192" y="7001"/>
                  </a:lnTo>
                  <a:lnTo>
                    <a:pt x="5192" y="2370"/>
                  </a:lnTo>
                  <a:close/>
                  <a:moveTo>
                    <a:pt x="10180" y="345"/>
                  </a:moveTo>
                  <a:lnTo>
                    <a:pt x="10180" y="7001"/>
                  </a:lnTo>
                  <a:lnTo>
                    <a:pt x="8692" y="7001"/>
                  </a:lnTo>
                  <a:lnTo>
                    <a:pt x="8692" y="345"/>
                  </a:lnTo>
                  <a:close/>
                  <a:moveTo>
                    <a:pt x="8502" y="0"/>
                  </a:moveTo>
                  <a:cubicBezTo>
                    <a:pt x="8406" y="0"/>
                    <a:pt x="8323" y="84"/>
                    <a:pt x="8323" y="179"/>
                  </a:cubicBezTo>
                  <a:lnTo>
                    <a:pt x="8323" y="7001"/>
                  </a:lnTo>
                  <a:lnTo>
                    <a:pt x="7013" y="7001"/>
                  </a:lnTo>
                  <a:lnTo>
                    <a:pt x="7013" y="2203"/>
                  </a:lnTo>
                  <a:cubicBezTo>
                    <a:pt x="7013" y="2120"/>
                    <a:pt x="6930" y="2024"/>
                    <a:pt x="6835" y="2024"/>
                  </a:cubicBezTo>
                  <a:lnTo>
                    <a:pt x="4989" y="2024"/>
                  </a:lnTo>
                  <a:cubicBezTo>
                    <a:pt x="4894" y="2024"/>
                    <a:pt x="4811" y="2108"/>
                    <a:pt x="4811" y="2203"/>
                  </a:cubicBezTo>
                  <a:lnTo>
                    <a:pt x="4811" y="7001"/>
                  </a:lnTo>
                  <a:lnTo>
                    <a:pt x="3501" y="7001"/>
                  </a:lnTo>
                  <a:lnTo>
                    <a:pt x="3501" y="3132"/>
                  </a:lnTo>
                  <a:cubicBezTo>
                    <a:pt x="3501" y="3036"/>
                    <a:pt x="3418" y="2953"/>
                    <a:pt x="3322" y="2953"/>
                  </a:cubicBezTo>
                  <a:lnTo>
                    <a:pt x="1477" y="2953"/>
                  </a:lnTo>
                  <a:cubicBezTo>
                    <a:pt x="1382" y="2953"/>
                    <a:pt x="1298" y="3024"/>
                    <a:pt x="1298" y="3132"/>
                  </a:cubicBezTo>
                  <a:lnTo>
                    <a:pt x="1298" y="7001"/>
                  </a:lnTo>
                  <a:lnTo>
                    <a:pt x="179" y="7001"/>
                  </a:lnTo>
                  <a:cubicBezTo>
                    <a:pt x="84" y="7001"/>
                    <a:pt x="1" y="7073"/>
                    <a:pt x="1" y="7180"/>
                  </a:cubicBezTo>
                  <a:cubicBezTo>
                    <a:pt x="1" y="7287"/>
                    <a:pt x="72" y="7358"/>
                    <a:pt x="179" y="7358"/>
                  </a:cubicBezTo>
                  <a:lnTo>
                    <a:pt x="11597" y="7358"/>
                  </a:lnTo>
                  <a:cubicBezTo>
                    <a:pt x="11681" y="7358"/>
                    <a:pt x="11776" y="7287"/>
                    <a:pt x="11776" y="7180"/>
                  </a:cubicBezTo>
                  <a:cubicBezTo>
                    <a:pt x="11800" y="7073"/>
                    <a:pt x="11728" y="7001"/>
                    <a:pt x="11633" y="7001"/>
                  </a:cubicBezTo>
                  <a:lnTo>
                    <a:pt x="10526" y="7001"/>
                  </a:lnTo>
                  <a:lnTo>
                    <a:pt x="10526" y="179"/>
                  </a:lnTo>
                  <a:cubicBezTo>
                    <a:pt x="10526" y="95"/>
                    <a:pt x="10442" y="0"/>
                    <a:pt x="10347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0601;p56"/>
            <p:cNvSpPr/>
            <p:nvPr/>
          </p:nvSpPr>
          <p:spPr>
            <a:xfrm>
              <a:off x="1428052" y="4125629"/>
              <a:ext cx="356958" cy="215585"/>
            </a:xfrm>
            <a:custGeom>
              <a:avLst/>
              <a:gdLst/>
              <a:ahLst/>
              <a:cxnLst/>
              <a:rect l="l" t="t" r="r" b="b"/>
              <a:pathLst>
                <a:path w="11241" h="6789" extrusionOk="0">
                  <a:moveTo>
                    <a:pt x="10668" y="0"/>
                  </a:moveTo>
                  <a:cubicBezTo>
                    <a:pt x="10653" y="0"/>
                    <a:pt x="10637" y="1"/>
                    <a:pt x="10621" y="2"/>
                  </a:cubicBezTo>
                  <a:lnTo>
                    <a:pt x="9145" y="181"/>
                  </a:lnTo>
                  <a:cubicBezTo>
                    <a:pt x="8847" y="216"/>
                    <a:pt x="8633" y="490"/>
                    <a:pt x="8669" y="788"/>
                  </a:cubicBezTo>
                  <a:cubicBezTo>
                    <a:pt x="8691" y="1064"/>
                    <a:pt x="8938" y="1268"/>
                    <a:pt x="9211" y="1268"/>
                  </a:cubicBezTo>
                  <a:cubicBezTo>
                    <a:pt x="9232" y="1268"/>
                    <a:pt x="9254" y="1267"/>
                    <a:pt x="9276" y="1264"/>
                  </a:cubicBezTo>
                  <a:lnTo>
                    <a:pt x="9395" y="1252"/>
                  </a:lnTo>
                  <a:lnTo>
                    <a:pt x="9395" y="1252"/>
                  </a:lnTo>
                  <a:cubicBezTo>
                    <a:pt x="7597" y="3348"/>
                    <a:pt x="5442" y="4443"/>
                    <a:pt x="3918" y="4979"/>
                  </a:cubicBezTo>
                  <a:cubicBezTo>
                    <a:pt x="2025" y="5657"/>
                    <a:pt x="561" y="5717"/>
                    <a:pt x="537" y="5717"/>
                  </a:cubicBezTo>
                  <a:cubicBezTo>
                    <a:pt x="239" y="5729"/>
                    <a:pt x="1" y="5967"/>
                    <a:pt x="25" y="6265"/>
                  </a:cubicBezTo>
                  <a:cubicBezTo>
                    <a:pt x="37" y="6562"/>
                    <a:pt x="275" y="6789"/>
                    <a:pt x="561" y="6789"/>
                  </a:cubicBezTo>
                  <a:lnTo>
                    <a:pt x="572" y="6789"/>
                  </a:lnTo>
                  <a:cubicBezTo>
                    <a:pt x="632" y="6789"/>
                    <a:pt x="2192" y="6729"/>
                    <a:pt x="4263" y="6003"/>
                  </a:cubicBezTo>
                  <a:cubicBezTo>
                    <a:pt x="5418" y="5586"/>
                    <a:pt x="6514" y="5050"/>
                    <a:pt x="7490" y="4383"/>
                  </a:cubicBezTo>
                  <a:cubicBezTo>
                    <a:pt x="7561" y="4324"/>
                    <a:pt x="7597" y="4217"/>
                    <a:pt x="7538" y="4145"/>
                  </a:cubicBezTo>
                  <a:cubicBezTo>
                    <a:pt x="7501" y="4093"/>
                    <a:pt x="7445" y="4065"/>
                    <a:pt x="7391" y="4065"/>
                  </a:cubicBezTo>
                  <a:cubicBezTo>
                    <a:pt x="7358" y="4065"/>
                    <a:pt x="7326" y="4075"/>
                    <a:pt x="7299" y="4098"/>
                  </a:cubicBezTo>
                  <a:cubicBezTo>
                    <a:pt x="6335" y="4753"/>
                    <a:pt x="5275" y="5288"/>
                    <a:pt x="4144" y="5693"/>
                  </a:cubicBezTo>
                  <a:cubicBezTo>
                    <a:pt x="2132" y="6408"/>
                    <a:pt x="632" y="6467"/>
                    <a:pt x="561" y="6467"/>
                  </a:cubicBezTo>
                  <a:cubicBezTo>
                    <a:pt x="453" y="6467"/>
                    <a:pt x="358" y="6372"/>
                    <a:pt x="358" y="6265"/>
                  </a:cubicBezTo>
                  <a:cubicBezTo>
                    <a:pt x="358" y="6169"/>
                    <a:pt x="441" y="6074"/>
                    <a:pt x="561" y="6062"/>
                  </a:cubicBezTo>
                  <a:cubicBezTo>
                    <a:pt x="572" y="6062"/>
                    <a:pt x="2085" y="6003"/>
                    <a:pt x="4037" y="5300"/>
                  </a:cubicBezTo>
                  <a:cubicBezTo>
                    <a:pt x="5680" y="4717"/>
                    <a:pt x="8026" y="3514"/>
                    <a:pt x="9943" y="1133"/>
                  </a:cubicBezTo>
                  <a:cubicBezTo>
                    <a:pt x="10035" y="1018"/>
                    <a:pt x="9949" y="847"/>
                    <a:pt x="9813" y="847"/>
                  </a:cubicBezTo>
                  <a:cubicBezTo>
                    <a:pt x="9809" y="847"/>
                    <a:pt x="9804" y="847"/>
                    <a:pt x="9800" y="847"/>
                  </a:cubicBezTo>
                  <a:lnTo>
                    <a:pt x="9252" y="931"/>
                  </a:lnTo>
                  <a:cubicBezTo>
                    <a:pt x="9244" y="932"/>
                    <a:pt x="9236" y="932"/>
                    <a:pt x="9228" y="932"/>
                  </a:cubicBezTo>
                  <a:cubicBezTo>
                    <a:pt x="9139" y="932"/>
                    <a:pt x="9049" y="874"/>
                    <a:pt x="9038" y="776"/>
                  </a:cubicBezTo>
                  <a:cubicBezTo>
                    <a:pt x="9014" y="657"/>
                    <a:pt x="9085" y="550"/>
                    <a:pt x="9204" y="538"/>
                  </a:cubicBezTo>
                  <a:lnTo>
                    <a:pt x="10681" y="359"/>
                  </a:lnTo>
                  <a:cubicBezTo>
                    <a:pt x="10688" y="358"/>
                    <a:pt x="10696" y="358"/>
                    <a:pt x="10703" y="358"/>
                  </a:cubicBezTo>
                  <a:cubicBezTo>
                    <a:pt x="10812" y="358"/>
                    <a:pt x="10895" y="438"/>
                    <a:pt x="10895" y="550"/>
                  </a:cubicBezTo>
                  <a:lnTo>
                    <a:pt x="10895" y="2026"/>
                  </a:lnTo>
                  <a:cubicBezTo>
                    <a:pt x="10895" y="2133"/>
                    <a:pt x="10812" y="2217"/>
                    <a:pt x="10705" y="2217"/>
                  </a:cubicBezTo>
                  <a:cubicBezTo>
                    <a:pt x="10598" y="2217"/>
                    <a:pt x="10514" y="2133"/>
                    <a:pt x="10514" y="2026"/>
                  </a:cubicBezTo>
                  <a:lnTo>
                    <a:pt x="10514" y="1586"/>
                  </a:lnTo>
                  <a:cubicBezTo>
                    <a:pt x="10514" y="1502"/>
                    <a:pt x="10467" y="1443"/>
                    <a:pt x="10407" y="1419"/>
                  </a:cubicBezTo>
                  <a:cubicBezTo>
                    <a:pt x="10387" y="1409"/>
                    <a:pt x="10368" y="1405"/>
                    <a:pt x="10349" y="1405"/>
                  </a:cubicBezTo>
                  <a:cubicBezTo>
                    <a:pt x="10298" y="1405"/>
                    <a:pt x="10251" y="1435"/>
                    <a:pt x="10217" y="1478"/>
                  </a:cubicBezTo>
                  <a:cubicBezTo>
                    <a:pt x="9574" y="2264"/>
                    <a:pt x="8835" y="2979"/>
                    <a:pt x="8026" y="3610"/>
                  </a:cubicBezTo>
                  <a:cubicBezTo>
                    <a:pt x="7954" y="3669"/>
                    <a:pt x="7942" y="3764"/>
                    <a:pt x="8002" y="3848"/>
                  </a:cubicBezTo>
                  <a:cubicBezTo>
                    <a:pt x="8036" y="3888"/>
                    <a:pt x="8081" y="3910"/>
                    <a:pt x="8129" y="3910"/>
                  </a:cubicBezTo>
                  <a:cubicBezTo>
                    <a:pt x="8166" y="3910"/>
                    <a:pt x="8204" y="3897"/>
                    <a:pt x="8240" y="3872"/>
                  </a:cubicBezTo>
                  <a:cubicBezTo>
                    <a:pt x="8931" y="3336"/>
                    <a:pt x="9585" y="2729"/>
                    <a:pt x="10169" y="2062"/>
                  </a:cubicBezTo>
                  <a:cubicBezTo>
                    <a:pt x="10181" y="2336"/>
                    <a:pt x="10419" y="2574"/>
                    <a:pt x="10705" y="2574"/>
                  </a:cubicBezTo>
                  <a:cubicBezTo>
                    <a:pt x="11002" y="2574"/>
                    <a:pt x="11240" y="2336"/>
                    <a:pt x="11240" y="2038"/>
                  </a:cubicBezTo>
                  <a:lnTo>
                    <a:pt x="11240" y="573"/>
                  </a:lnTo>
                  <a:cubicBezTo>
                    <a:pt x="11240" y="395"/>
                    <a:pt x="11169" y="240"/>
                    <a:pt x="11050" y="133"/>
                  </a:cubicBezTo>
                  <a:cubicBezTo>
                    <a:pt x="10943" y="47"/>
                    <a:pt x="10807" y="0"/>
                    <a:pt x="10668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2318247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жная">
  <a:themeElements>
    <a:clrScheme name="Лето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Важ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аж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Важная.thmx</Template>
  <TotalTime>982</TotalTime>
  <Words>1389</Words>
  <Application>Microsoft Office PowerPoint</Application>
  <PresentationFormat>Экран (4:3)</PresentationFormat>
  <Paragraphs>268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Calibri</vt:lpstr>
      <vt:lpstr>Symbol</vt:lpstr>
      <vt:lpstr>Times New Roman</vt:lpstr>
      <vt:lpstr>Важная</vt:lpstr>
      <vt:lpstr>Презентация PowerPoint</vt:lpstr>
      <vt:lpstr>К. Д. Ушинский</vt:lpstr>
      <vt:lpstr>Институт возрастной физиологии РАО </vt:lpstr>
      <vt:lpstr>Важная задача!</vt:lpstr>
      <vt:lpstr>Департамент государственной политики в сфере защиты прав и интересов детей Минпросвещения России </vt:lpstr>
      <vt:lpstr>Из данных мониторинга:</vt:lpstr>
      <vt:lpstr>Внеплановые заседания ППк проводятся: </vt:lpstr>
      <vt:lpstr>Презентация PowerPoint</vt:lpstr>
      <vt:lpstr>«Сведения об организации, осуществляющей образовательную деятельность по образовательным программам начального общего, основного общего, среднего общего образования» ФСН № ОО-1 </vt:lpstr>
      <vt:lpstr>Презентация PowerPoint</vt:lpstr>
      <vt:lpstr>Опрос об организации деятельности психолого-педагогических  консилиумов РА</vt:lpstr>
      <vt:lpstr>Сведения о количестве образовательных организаций, принявших участие в опросе </vt:lpstr>
      <vt:lpstr>Презентация PowerPoint</vt:lpstr>
      <vt:lpstr>Результаты опроса</vt:lpstr>
      <vt:lpstr>   Согласно п. 2.2 Положения о ППк для организации деятельности консилиума ведется и оформляется следующая документация: </vt:lpstr>
      <vt:lpstr>Презентация PowerPoint</vt:lpstr>
      <vt:lpstr>Согласно п. 2.4 Положения о ППк определен состав специалистов консилиума: </vt:lpstr>
      <vt:lpstr>Согласно пункта 2.7 Положения о консилиуме,  результатом заседания ППк является коллегиальное заключение </vt:lpstr>
      <vt:lpstr>  Способ доведения коллегиального заключения психолого-педагогического консилиума до сведения педагогических работников, работающих с обучающимися: </vt:lpstr>
      <vt:lpstr>Проблемы, возникающие при организации деятельности ППк</vt:lpstr>
      <vt:lpstr>БУ РА «Центр психолого-медико-социального сопровождения»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Павел Коновалов</cp:lastModifiedBy>
  <cp:revision>30</cp:revision>
  <dcterms:created xsi:type="dcterms:W3CDTF">2022-04-25T03:52:14Z</dcterms:created>
  <dcterms:modified xsi:type="dcterms:W3CDTF">2022-04-27T10:02:47Z</dcterms:modified>
</cp:coreProperties>
</file>